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468_A8AB18EC.xml" ContentType="application/vnd.ms-powerpoint.comments+xml"/>
  <Override PartName="/ppt/notesSlides/notesSlide3.xml" ContentType="application/vnd.openxmlformats-officedocument.presentationml.notesSlide+xml"/>
  <Override PartName="/ppt/comments/modernComment_476_3E4ECBAD.xml" ContentType="application/vnd.ms-powerpoint.comments+xml"/>
  <Override PartName="/ppt/notesSlides/notesSlide4.xml" ContentType="application/vnd.openxmlformats-officedocument.presentationml.notesSlide+xml"/>
  <Override PartName="/ppt/comments/modernComment_474_E194B6F6.xml" ContentType="application/vnd.ms-powerpoint.comments+xml"/>
  <Override PartName="/ppt/notesSlides/notesSlide5.xml" ContentType="application/vnd.openxmlformats-officedocument.presentationml.notesSlide+xml"/>
  <Override PartName="/ppt/comments/modernComment_46A_CFA055B9.xml" ContentType="application/vnd.ms-powerpoint.comments+xml"/>
  <Override PartName="/ppt/notesSlides/notesSlide6.xml" ContentType="application/vnd.openxmlformats-officedocument.presentationml.notesSlide+xml"/>
  <Override PartName="/ppt/comments/modernComment_46C_E0049E5F.xml" ContentType="application/vnd.ms-powerpoint.comments+xml"/>
  <Override PartName="/ppt/notesSlides/notesSlide7.xml" ContentType="application/vnd.openxmlformats-officedocument.presentationml.notesSlide+xml"/>
  <Override PartName="/ppt/comments/modernComment_475_F33BECFC.xml" ContentType="application/vnd.ms-powerpoint.comments+xml"/>
  <Override PartName="/ppt/notesSlides/notesSlide8.xml" ContentType="application/vnd.openxmlformats-officedocument.presentationml.notesSlide+xml"/>
  <Override PartName="/ppt/comments/modernComment_458_9D8F86AD.xml" ContentType="application/vnd.ms-powerpoint.comments+xml"/>
  <Override PartName="/ppt/notesSlides/notesSlide9.xml" ContentType="application/vnd.openxmlformats-officedocument.presentationml.notesSlide+xml"/>
  <Override PartName="/ppt/comments/modernComment_45E_8344E8DC.xml" ContentType="application/vnd.ms-powerpoint.comments+xml"/>
  <Override PartName="/ppt/notesSlides/notesSlide10.xml" ContentType="application/vnd.openxmlformats-officedocument.presentationml.notesSlide+xml"/>
  <Override PartName="/ppt/comments/modernComment_471_83FFB43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1128" r:id="rId3"/>
    <p:sldId id="1142" r:id="rId4"/>
    <p:sldId id="1140" r:id="rId5"/>
    <p:sldId id="1130" r:id="rId6"/>
    <p:sldId id="1132" r:id="rId7"/>
    <p:sldId id="1141" r:id="rId8"/>
    <p:sldId id="1112" r:id="rId9"/>
    <p:sldId id="1118" r:id="rId10"/>
    <p:sldId id="113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8855E2-CC53-0848-E46F-924B89AB996A}" name="송태웅" initials="송" userId="S::21700384@handong.edu::299db977-31b8-4373-94f4-ec0ae4568f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E7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9" autoAdjust="0"/>
    <p:restoredTop sz="78706" autoAdjust="0"/>
  </p:normalViewPr>
  <p:slideViewPr>
    <p:cSldViewPr snapToGrid="0">
      <p:cViewPr varScale="1">
        <p:scale>
          <a:sx n="89" d="100"/>
          <a:sy n="89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458_9D8F86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AAD6B4-9889-4D0C-870D-CCA957ECCC67}" authorId="{F18855E2-CC53-0848-E46F-924B89AB996A}" created="2023-03-05T07:54:04.239">
    <pc:sldMkLst xmlns:pc="http://schemas.microsoft.com/office/powerpoint/2013/main/command">
      <pc:docMk/>
      <pc:sldMk cId="1158763768" sldId="1037"/>
    </pc:sldMkLst>
    <p188:txBody>
      <a:bodyPr/>
      <a:lstStyle/>
      <a:p>
        <a:r>
          <a:rPr lang="ko-KR" altLang="en-US"/>
          <a:t>1. 가까울수록 정확도 향상
2. 표면 부정확성</a:t>
        </a:r>
      </a:p>
    </p188:txBody>
  </p188:cm>
</p188:cmLst>
</file>

<file path=ppt/comments/modernComment_45E_8344E8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2FB117-80DF-43A7-B4F8-0AF28A6F2BD1}" authorId="{F18855E2-CC53-0848-E46F-924B89AB996A}" created="2023-03-05T07:54:04.239">
    <pc:sldMkLst xmlns:pc="http://schemas.microsoft.com/office/powerpoint/2013/main/command">
      <pc:docMk/>
      <pc:sldMk cId="1158763768" sldId="1037"/>
    </pc:sldMkLst>
    <p188:txBody>
      <a:bodyPr/>
      <a:lstStyle/>
      <a:p>
        <a:r>
          <a:rPr lang="ko-KR" altLang="en-US"/>
          <a:t>1. 가까울수록 정확도 향상
2. 표면 부정확성</a:t>
        </a:r>
      </a:p>
    </p188:txBody>
  </p188:cm>
</p188:cmLst>
</file>

<file path=ppt/comments/modernComment_468_A8AB18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C30F90-CF97-4A9C-AC56-7335EB13C01B}" authorId="{F18855E2-CC53-0848-E46F-924B89AB996A}" created="2023-03-05T07:54:04.239">
    <pc:sldMkLst xmlns:pc="http://schemas.microsoft.com/office/powerpoint/2013/main/command">
      <pc:docMk/>
      <pc:sldMk cId="1158763768" sldId="1037"/>
    </pc:sldMkLst>
    <p188:txBody>
      <a:bodyPr/>
      <a:lstStyle/>
      <a:p>
        <a:r>
          <a:rPr lang="ko-KR" altLang="en-US"/>
          <a:t>1. 가까울수록 정확도 향상
2. 표면 부정확성</a:t>
        </a:r>
      </a:p>
    </p188:txBody>
  </p188:cm>
</p188:cmLst>
</file>

<file path=ppt/comments/modernComment_46A_CFA055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95C341-9FC2-4C9B-BF23-7A76E75A6420}" authorId="{F18855E2-CC53-0848-E46F-924B89AB996A}" created="2023-03-05T07:54:04.239">
    <pc:sldMkLst xmlns:pc="http://schemas.microsoft.com/office/powerpoint/2013/main/command">
      <pc:docMk/>
      <pc:sldMk cId="1158763768" sldId="1037"/>
    </pc:sldMkLst>
    <p188:txBody>
      <a:bodyPr/>
      <a:lstStyle/>
      <a:p>
        <a:r>
          <a:rPr lang="ko-KR" altLang="en-US"/>
          <a:t>1. 가까울수록 정확도 향상
2. 표면 부정확성</a:t>
        </a:r>
      </a:p>
    </p188:txBody>
  </p188:cm>
</p188:cmLst>
</file>

<file path=ppt/comments/modernComment_46C_E0049E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9018D8-552F-46BE-95EA-E96C06DC8E09}" authorId="{F18855E2-CC53-0848-E46F-924B89AB996A}" created="2023-03-05T07:54:04.239">
    <pc:sldMkLst xmlns:pc="http://schemas.microsoft.com/office/powerpoint/2013/main/command">
      <pc:docMk/>
      <pc:sldMk cId="1158763768" sldId="1037"/>
    </pc:sldMkLst>
    <p188:txBody>
      <a:bodyPr/>
      <a:lstStyle/>
      <a:p>
        <a:r>
          <a:rPr lang="ko-KR" altLang="en-US"/>
          <a:t>1. 가까울수록 정확도 향상
2. 표면 부정확성</a:t>
        </a:r>
      </a:p>
    </p188:txBody>
  </p188:cm>
</p188:cmLst>
</file>

<file path=ppt/comments/modernComment_471_83FFB4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D016DE-A888-40F9-9230-9F13ADECF92E}" authorId="{F18855E2-CC53-0848-E46F-924B89AB996A}" created="2023-03-05T07:54:04.239">
    <pc:sldMkLst xmlns:pc="http://schemas.microsoft.com/office/powerpoint/2013/main/command">
      <pc:docMk/>
      <pc:sldMk cId="1158763768" sldId="1037"/>
    </pc:sldMkLst>
    <p188:txBody>
      <a:bodyPr/>
      <a:lstStyle/>
      <a:p>
        <a:r>
          <a:rPr lang="ko-KR" altLang="en-US"/>
          <a:t>1. 가까울수록 정확도 향상
2. 표면 부정확성</a:t>
        </a:r>
      </a:p>
    </p188:txBody>
  </p188:cm>
</p188:cmLst>
</file>

<file path=ppt/comments/modernComment_474_E194B6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BDC06BC-2F73-4A31-AEAB-E15F1732060A}" authorId="{F18855E2-CC53-0848-E46F-924B89AB996A}" created="2023-03-05T07:54:04.239">
    <pc:sldMkLst xmlns:pc="http://schemas.microsoft.com/office/powerpoint/2013/main/command">
      <pc:docMk/>
      <pc:sldMk cId="1158763768" sldId="1037"/>
    </pc:sldMkLst>
    <p188:txBody>
      <a:bodyPr/>
      <a:lstStyle/>
      <a:p>
        <a:r>
          <a:rPr lang="ko-KR" altLang="en-US"/>
          <a:t>1. 가까울수록 정확도 향상
2. 표면 부정확성</a:t>
        </a:r>
      </a:p>
    </p188:txBody>
  </p188:cm>
</p188:cmLst>
</file>

<file path=ppt/comments/modernComment_475_F33BECF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CB3CE9-DF95-4F79-B075-CB9002B601B3}" authorId="{F18855E2-CC53-0848-E46F-924B89AB996A}" created="2023-03-05T07:54:04.239">
    <pc:sldMkLst xmlns:pc="http://schemas.microsoft.com/office/powerpoint/2013/main/command">
      <pc:docMk/>
      <pc:sldMk cId="1158763768" sldId="1037"/>
    </pc:sldMkLst>
    <p188:txBody>
      <a:bodyPr/>
      <a:lstStyle/>
      <a:p>
        <a:r>
          <a:rPr lang="ko-KR" altLang="en-US"/>
          <a:t>1. 가까울수록 정확도 향상
2. 표면 부정확성</a:t>
        </a:r>
      </a:p>
    </p188:txBody>
  </p188:cm>
</p188:cmLst>
</file>

<file path=ppt/comments/modernComment_476_3E4ECB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15584E-8A93-4A86-83CA-AF13F96C9AE2}" authorId="{F18855E2-CC53-0848-E46F-924B89AB996A}" created="2023-03-05T07:54:04.239">
    <pc:sldMkLst xmlns:pc="http://schemas.microsoft.com/office/powerpoint/2013/main/command">
      <pc:docMk/>
      <pc:sldMk cId="1158763768" sldId="1037"/>
    </pc:sldMkLst>
    <p188:txBody>
      <a:bodyPr/>
      <a:lstStyle/>
      <a:p>
        <a:r>
          <a:rPr lang="ko-KR" altLang="en-US"/>
          <a:t>1. 가까울수록 정확도 향상
2. 표면 부정확성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7BA09-5DC9-4BD0-B9F4-A5FA7766A50C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B2C3B-E06F-4229-9153-267A90AB1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87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buFontTx/>
              <a:buNone/>
            </a:pPr>
            <a:r>
              <a:rPr kumimoji="1" lang="ko-KR" altLang="en-US" sz="1200" b="0" dirty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재난 현장 내 잔해 </a:t>
            </a:r>
            <a:r>
              <a:rPr kumimoji="1" lang="ko-KR" altLang="en-US" sz="1200" b="0" dirty="0" err="1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ㅈ모션</a:t>
            </a:r>
            <a:r>
              <a:rPr kumimoji="1" lang="ko-KR" altLang="en-US" sz="1200" b="0" dirty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kumimoji="1" lang="ko-KR" altLang="en-US" sz="1200" b="0" dirty="0" err="1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트래킹</a:t>
            </a:r>
            <a:r>
              <a:rPr kumimoji="1" lang="ko-KR" altLang="en-US" sz="1200" b="0" dirty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정말 </a:t>
            </a:r>
            <a:r>
              <a:rPr kumimoji="1" lang="ko-KR" altLang="en-US" sz="1200" b="0" dirty="0" err="1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파징</a:t>
            </a:r>
            <a:r>
              <a:rPr kumimoji="1" lang="ko-KR" altLang="en-US" sz="1200" b="0" dirty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시스템</a:t>
            </a:r>
            <a:endParaRPr kumimoji="1" lang="en-US" altLang="ko-KR" sz="1200" b="0" dirty="0">
              <a:solidFill>
                <a:srgbClr val="0000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884D1-072C-4EDD-BA0E-7969FF708DF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86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이상입니다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67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78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재난 복구 작업 순서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재난 발생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손상 상황 식별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재해 대응 현황 분석 및 보고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인명 피해 없는 장애물 처리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재난 원인 조사 및 재해지역 지원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22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379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63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높이 측정 알고리즘을 간략하게 </a:t>
            </a:r>
            <a:r>
              <a:rPr lang="ko-KR" altLang="en-US" dirty="0" err="1"/>
              <a:t>설명드리면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k-means </a:t>
            </a:r>
            <a:r>
              <a:rPr lang="ko-KR" altLang="en-US" dirty="0"/>
              <a:t>거리 기반 클러스터링으로 각 벽돌의 데이터를 분리하였습니다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거리정보를 의미하는 </a:t>
            </a:r>
            <a:r>
              <a:rPr lang="en-US" altLang="ko-KR" dirty="0"/>
              <a:t>z-</a:t>
            </a:r>
            <a:r>
              <a:rPr lang="ko-KR" altLang="en-US" dirty="0"/>
              <a:t>축 데이터에 이동 평균 필터를 사용해서 노이즈를 감쇄하였습니다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rms </a:t>
            </a:r>
            <a:r>
              <a:rPr lang="ko-KR" altLang="en-US" dirty="0"/>
              <a:t>값을 추출하여 물체의 높이를 추정하였습니다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90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높이 측정 알고리즘을 간략하게 </a:t>
            </a:r>
            <a:r>
              <a:rPr lang="ko-KR" altLang="en-US" dirty="0" err="1"/>
              <a:t>설명드리면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k-means </a:t>
            </a:r>
            <a:r>
              <a:rPr lang="ko-KR" altLang="en-US" dirty="0"/>
              <a:t>거리 기반 클러스터링으로 각 벽돌의 데이터를 분리하였습니다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거리정보를 의미하는 </a:t>
            </a:r>
            <a:r>
              <a:rPr lang="en-US" altLang="ko-KR" dirty="0"/>
              <a:t>z-</a:t>
            </a:r>
            <a:r>
              <a:rPr lang="ko-KR" altLang="en-US" dirty="0"/>
              <a:t>축 데이터에 이동 평균 필터를 사용해서 노이즈를 감쇄하였습니다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rms </a:t>
            </a:r>
            <a:r>
              <a:rPr lang="ko-KR" altLang="en-US" dirty="0"/>
              <a:t>값을 추출하여 물체의 높이를 추정하였습니다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39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데이터셋에 대한 결과로 정확도 </a:t>
            </a:r>
            <a:r>
              <a:rPr lang="en-US" altLang="ko-KR" dirty="0"/>
              <a:t>94.5% </a:t>
            </a:r>
            <a:r>
              <a:rPr lang="ko-KR" altLang="en-US" dirty="0"/>
              <a:t>의 높은 분류결과를 보였습니다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360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연구 목표 </a:t>
            </a:r>
            <a:r>
              <a:rPr lang="en-US" altLang="ko-KR" dirty="0"/>
              <a:t>3</a:t>
            </a:r>
            <a:r>
              <a:rPr lang="ko-KR" altLang="en-US" dirty="0"/>
              <a:t>가지 태스크 중 먼저 </a:t>
            </a:r>
            <a:r>
              <a:rPr lang="en-US" altLang="ko-KR" dirty="0"/>
              <a:t>3</a:t>
            </a:r>
            <a:r>
              <a:rPr lang="ko-KR" altLang="en-US" dirty="0"/>
              <a:t>차원 치수 측정을 가로세로 오차를 각각 </a:t>
            </a:r>
            <a:r>
              <a:rPr lang="en-US" altLang="ko-KR" dirty="0"/>
              <a:t>1.92[mm], 1.93[mm]</a:t>
            </a:r>
            <a:r>
              <a:rPr lang="ko-KR" altLang="en-US" dirty="0"/>
              <a:t>으로 기업에서 제시간 요구조건을 만족하였으나</a:t>
            </a:r>
            <a:r>
              <a:rPr lang="en-US" altLang="ko-KR" dirty="0"/>
              <a:t>, </a:t>
            </a:r>
            <a:r>
              <a:rPr lang="ko-KR" altLang="en-US" dirty="0"/>
              <a:t>높이오차는 </a:t>
            </a:r>
            <a:r>
              <a:rPr lang="en-US" altLang="ko-KR" dirty="0"/>
              <a:t>2.04[mm]</a:t>
            </a:r>
            <a:r>
              <a:rPr lang="ko-KR" altLang="en-US" dirty="0"/>
              <a:t>로 요구조건을 만족하지 못하였습니다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스마트폰 기반 높이 측정에 경우 좌우 평균 높이 오차 </a:t>
            </a:r>
            <a:r>
              <a:rPr lang="en-US" altLang="ko-KR" dirty="0"/>
              <a:t>1.08 / 1.0[mm]</a:t>
            </a:r>
            <a:r>
              <a:rPr lang="ko-KR" altLang="en-US" dirty="0"/>
              <a:t>으로 요구조건을 만족하였습니다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벽돌 표면 결함 분류 성능은 </a:t>
            </a:r>
            <a:r>
              <a:rPr lang="en-US" altLang="ko-KR" dirty="0"/>
              <a:t>94.5[%]</a:t>
            </a:r>
            <a:r>
              <a:rPr lang="ko-KR" altLang="en-US" dirty="0"/>
              <a:t>로 요구조건을 만족하였습니다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알고리즘을 통해 발생가능한 기대효과는 품질검사 능력 향상으로 인한 벽돌 품질 개선을 기대할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레이저 센서와 같은 고가 센서가 아닌 </a:t>
            </a:r>
            <a:r>
              <a:rPr lang="en-US" altLang="ko-KR" dirty="0"/>
              <a:t>3d </a:t>
            </a:r>
            <a:r>
              <a:rPr lang="en-US" altLang="ko-KR" dirty="0" err="1"/>
              <a:t>tof</a:t>
            </a:r>
            <a:r>
              <a:rPr lang="en-US" altLang="ko-KR" dirty="0"/>
              <a:t> </a:t>
            </a:r>
            <a:r>
              <a:rPr lang="ko-KR" altLang="en-US" dirty="0"/>
              <a:t>카메라 및 스마트폰을 사용함으로써 센서 가격을 크게 절감할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해외로 하드웨어 이전 등의 문제를 스마트폰 기반 알고리즘을 통해 국외로 기술 확대 등을 기대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3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7E551-E3B5-A894-78B9-6009A2E01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C8532E-B2D0-241B-ED12-F40296571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AC732-8749-C237-5B3B-E17A365AD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102B8-5078-AA1D-5F3E-40758EC08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88B8BF-662A-A117-61F4-B0D588E9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36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86E49-9149-C37C-AD50-3E2BFA1AC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7CE726-54AF-8C59-83DE-F25D6C175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F8A0C3-151F-5F8B-BBDC-07C911CA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B7E95-0ACF-24FF-6CAC-76E972D36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55D08C-0026-1DBB-506E-D7C07679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13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06BAC0-3E19-ACE7-556B-020EAB641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CB39E1-5F58-AD29-8FE1-07AA8C9A9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44DDE9-97B3-F919-9D61-8C6FA12C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23AC1-1DF9-0BCE-F9C0-C291CC11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B4264-1773-1300-B298-981E211B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230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22859" y="764704"/>
            <a:ext cx="11799279" cy="0"/>
          </a:xfrm>
          <a:prstGeom prst="line">
            <a:avLst/>
          </a:prstGeom>
          <a:noFill/>
          <a:ln w="28575">
            <a:solidFill>
              <a:srgbClr val="015B9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1">
              <a:solidFill>
                <a:prstClr val="black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8521887-48D0-408B-81DB-311910E8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60" y="246981"/>
            <a:ext cx="9022913" cy="49006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8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26" name="Picture 2" descr="한동대학교 복지회 2021년 기업정보 | 회사소개, 근무환경, 복리후생 등 기업정보 제공 - 사람인">
            <a:extLst>
              <a:ext uri="{FF2B5EF4-FFF2-40B4-BE49-F238E27FC236}">
                <a16:creationId xmlns:a16="http://schemas.microsoft.com/office/drawing/2014/main" id="{710018F4-B655-43C8-83DA-56253008A5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2" y="6493662"/>
            <a:ext cx="1273908" cy="3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93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2"/>
          <p:cNvSpPr>
            <a:spLocks noChangeShapeType="1"/>
          </p:cNvSpPr>
          <p:nvPr userDrawn="1"/>
        </p:nvSpPr>
        <p:spPr bwMode="auto">
          <a:xfrm>
            <a:off x="1255221" y="2722418"/>
            <a:ext cx="9858202" cy="0"/>
          </a:xfrm>
          <a:prstGeom prst="line">
            <a:avLst/>
          </a:prstGeom>
          <a:noFill/>
          <a:ln w="76200" cmpd="thinThick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3" name="Line 53"/>
          <p:cNvSpPr>
            <a:spLocks noChangeShapeType="1"/>
          </p:cNvSpPr>
          <p:nvPr userDrawn="1"/>
        </p:nvSpPr>
        <p:spPr bwMode="auto">
          <a:xfrm>
            <a:off x="1255221" y="1205317"/>
            <a:ext cx="9858202" cy="0"/>
          </a:xfrm>
          <a:prstGeom prst="line">
            <a:avLst/>
          </a:prstGeom>
          <a:noFill/>
          <a:ln w="101600" cmpd="thickThin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B781-9339-495F-BEA2-83C6617D75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058" y="6059360"/>
            <a:ext cx="982942" cy="79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50B60-F6AF-B193-D6EC-A20A75AB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D012A-B7A1-5BF0-5CB1-FA05EB72C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FE6EF-47B9-CB42-C310-78B48D28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4D8208-D352-B1C2-6239-CEF8B6B2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5DA923-6849-3670-DA1A-F21F70BE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5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B6A4A-1D4E-688B-B9E6-D1223CEB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C4006-8934-7F1E-DE31-029279E8A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44B372-EB37-FE28-C831-FB323B8F7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DC9F19-ECA1-8811-3BBD-C040FB0A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11AB3-0CE8-94AF-FAA5-0CAA6BC9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25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BC8E5-7DF7-D9EA-B96A-8EEB2258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7E341-6E26-461F-0D35-4D4409F48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00ACF5-D89E-F403-3185-FA29C1B9C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55709-2215-0A45-9B19-25F343E7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496BE1-0C8D-0957-8691-4652E78C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DB4893-D812-891A-9AA4-7CF2CFF3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5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941FA-B1E9-D1B7-1FEB-B19FA3EC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24061-BA45-36BA-F8C7-6B1BA318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4763CC-36C2-8159-12C5-F4696063D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BA56ED-6D5D-5F03-F4C0-2C4CD23F2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A7A168-79D3-16F2-2E99-48F46BE67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F34AE9-4B45-077F-F415-E1DBDF7F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6DB586-4D1D-3843-F64D-74E7A07C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8132AF-3BCE-0B67-7F49-B987D753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1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794CB-E5D6-57AA-AA75-E2A3AB2C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8C29D1-CECF-286E-595A-23796624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8178AF-47B9-23F4-A561-83E5360A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BFE235-BBB4-E576-4FA6-F983E8CF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16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671A25-6F41-8DFD-136D-9AF2117D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DA0E56-B9B4-9288-7313-14AF5BDC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594B0-CF16-A476-5953-5E75636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46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AEA2D-8D6C-C871-EFB8-6BA5A9EF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B4D9F-8D85-7AB4-D937-AA3FE4C66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256BC2-0EC7-EFC6-B8BE-B2CFC6DA8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E92FA1-A13C-7C97-77FE-9399AE50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55AA9-F07B-AC06-078F-A650D590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220ED-ED79-1F8B-4CAA-1E00E7C8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8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476CF-8885-7C0F-88A5-197F3314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2196A4-6F9C-2685-EB82-0F954AF994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2D248-FAAE-EC14-E761-DE047EA48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8AD61-D5BC-E9B6-F789-813860CE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12E74A-B5B8-B230-6C37-0DB96E22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5298E7-B4E9-5F76-BBD0-CA5B1BDF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1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1FDBFF-3E48-D093-E5E4-B1B81EB3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50D409-E96C-B9AE-1180-4492A5D8C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31355-AA53-DDFD-700D-142480B96F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1958F-7471-40F4-AACE-CE11FAB150C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191F79-86D0-06A5-594D-ED7A5872D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BE5B4D-40BF-23B6-B1A7-61F22C78B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ED232-7F08-4E24-91D0-9C1588CE73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1_83FFB43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microsoft.com/office/2018/10/relationships/comments" Target="../comments/modernComment_468_A8AB18EC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6_3E4ECBAD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4_E194B6F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7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6A_CFA055B9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8/10/relationships/comments" Target="../comments/modernComment_46C_E0049E5F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75_F33BECFC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2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18/10/relationships/comments" Target="../comments/modernComment_458_9D8F86AD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5E_8344E8DC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3615977" y="2898584"/>
            <a:ext cx="4959975" cy="130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2023. 6. 14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Handong</a:t>
            </a:r>
            <a:r>
              <a:rPr lang="ko-KR" altLang="en-US" sz="1400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Global University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School of Mechanical and Control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42DC1-6F3C-4C84-33AA-E5C48587F008}"/>
              </a:ext>
            </a:extLst>
          </p:cNvPr>
          <p:cNvSpPr txBox="1"/>
          <p:nvPr/>
        </p:nvSpPr>
        <p:spPr>
          <a:xfrm>
            <a:off x="846670" y="1312427"/>
            <a:ext cx="10498588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Robot Control System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for Motion Tracking and Precise Parsing in Disaster Sites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2D73E78-9B96-AB0F-A7A1-D0A81FAE1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29565D-1B1A-8969-6DB9-888A65131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C792A1A-9F99-3FFA-616D-12164925F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102920"/>
            <a:ext cx="64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136FF4A-3091-DF28-6AB1-0D556EFBE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0FCE9-263D-A37F-F991-7B0D4C76AC99}"/>
              </a:ext>
            </a:extLst>
          </p:cNvPr>
          <p:cNvSpPr txBox="1"/>
          <p:nvPr/>
        </p:nvSpPr>
        <p:spPr>
          <a:xfrm>
            <a:off x="219598" y="146273"/>
            <a:ext cx="5876366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2023-1  Industrial AI and Automation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0EF38-7BDD-BF6A-D0CD-55AAE90903E5}"/>
              </a:ext>
            </a:extLst>
          </p:cNvPr>
          <p:cNvSpPr txBox="1"/>
          <p:nvPr/>
        </p:nvSpPr>
        <p:spPr>
          <a:xfrm>
            <a:off x="320040" y="6187773"/>
            <a:ext cx="6096000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Advisor: Prof. Young-Keun Kim</a:t>
            </a:r>
            <a:endParaRPr lang="ko-KR" altLang="en-US" sz="1600" dirty="0">
              <a:solidFill>
                <a:prstClr val="black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32155AF-1498-DE04-F86F-306C6D0E2ACA}"/>
              </a:ext>
            </a:extLst>
          </p:cNvPr>
          <p:cNvGrpSpPr/>
          <p:nvPr/>
        </p:nvGrpSpPr>
        <p:grpSpPr>
          <a:xfrm>
            <a:off x="4550775" y="4206122"/>
            <a:ext cx="3090384" cy="1524007"/>
            <a:chOff x="3129445" y="4345432"/>
            <a:chExt cx="3090384" cy="15240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D29366-A8CC-02DF-12C9-E6F69FFC1275}"/>
                </a:ext>
              </a:extLst>
            </p:cNvPr>
            <p:cNvSpPr txBox="1"/>
            <p:nvPr/>
          </p:nvSpPr>
          <p:spPr>
            <a:xfrm>
              <a:off x="4330073" y="4345432"/>
              <a:ext cx="1889756" cy="15240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Seok-Won Jung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Tae-Woong Song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Jin-Ho Kook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Jae-Hyun Oh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19E130-BB59-F8D1-D830-CCD0E6E8BB72}"/>
                </a:ext>
              </a:extLst>
            </p:cNvPr>
            <p:cNvSpPr txBox="1"/>
            <p:nvPr/>
          </p:nvSpPr>
          <p:spPr>
            <a:xfrm>
              <a:off x="3129445" y="4345432"/>
              <a:ext cx="1369947" cy="15240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21400000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21700394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21800031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21900000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35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1FD50E-7CC5-DCDA-F1C7-6D0F84F7C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0CFA0A8-134C-04EC-C319-CEB22AE34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30C6B5-4BF8-338F-7B57-66C01E2DF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C20129F4-220B-ACF2-9CC0-26EC5F527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CFDAB840-6901-ECCD-A5E4-71C06651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8BA647A6-FBC4-002A-5530-12622C87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2001252-74AC-B887-38AA-2878DCB38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0DA98A9-321E-CC74-67B1-A870D5CE1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7AA1BEA-502E-0A93-B4FD-4DEAE40A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544A7DC-1EF0-2E41-BDD1-E774AC9F1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9D832C10-4CB2-5B82-5B15-C26184608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1BFA5858-DED0-5785-D4AA-8F29378FB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69BF2B36-D709-72BA-C0B8-2BCF29B4F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00C1B-89EE-40A1-4A94-16B6F2800F59}"/>
              </a:ext>
            </a:extLst>
          </p:cNvPr>
          <p:cNvSpPr txBox="1"/>
          <p:nvPr/>
        </p:nvSpPr>
        <p:spPr>
          <a:xfrm>
            <a:off x="793531" y="2644170"/>
            <a:ext cx="10604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731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83E885F-1815-AF25-405A-949DF6DC0AD8}"/>
              </a:ext>
            </a:extLst>
          </p:cNvPr>
          <p:cNvSpPr txBox="1"/>
          <p:nvPr/>
        </p:nvSpPr>
        <p:spPr>
          <a:xfrm>
            <a:off x="263781" y="205853"/>
            <a:ext cx="59016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  <a:endParaRPr lang="ko-KR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9F04A8B-EA4D-7494-78B2-AFD1D6BEA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864"/>
            <a:ext cx="36870" cy="974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0334692A-D46E-0B0D-9175-4D03EDE76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24D3B3E-5C40-2CB8-2659-6704D5F30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5DA43C6A-EB17-FFD5-2286-02D97EA1A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13CD5779-9813-00B6-80EC-F7F2E3A99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CFB6719C-6AC7-F7FB-2F35-D53D53956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D4AE196-E1B0-C563-7D51-4B2DEEB27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A5C5E832-3498-D314-0A2B-CA945BF0B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1">
            <a:extLst>
              <a:ext uri="{FF2B5EF4-FFF2-40B4-BE49-F238E27FC236}">
                <a16:creationId xmlns:a16="http://schemas.microsoft.com/office/drawing/2014/main" id="{C1950E3C-709A-8311-8066-B3F8F8DF8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5" name="Rectangle 2">
            <a:extLst>
              <a:ext uri="{FF2B5EF4-FFF2-40B4-BE49-F238E27FC236}">
                <a16:creationId xmlns:a16="http://schemas.microsoft.com/office/drawing/2014/main" id="{0C378FAE-BD91-5F7E-3EBD-F43DC3B5F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6" name="Rectangle 3">
            <a:extLst>
              <a:ext uri="{FF2B5EF4-FFF2-40B4-BE49-F238E27FC236}">
                <a16:creationId xmlns:a16="http://schemas.microsoft.com/office/drawing/2014/main" id="{752C3870-7044-729D-91DA-8A3C33378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7" name="Rectangle 4">
            <a:extLst>
              <a:ext uri="{FF2B5EF4-FFF2-40B4-BE49-F238E27FC236}">
                <a16:creationId xmlns:a16="http://schemas.microsoft.com/office/drawing/2014/main" id="{61AC5266-2925-9B46-B677-4CC388CB8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8" name="Rectangle 5">
            <a:extLst>
              <a:ext uri="{FF2B5EF4-FFF2-40B4-BE49-F238E27FC236}">
                <a16:creationId xmlns:a16="http://schemas.microsoft.com/office/drawing/2014/main" id="{E250F344-F035-326D-3774-0D0F905F5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AIA_Project2_demo">
            <a:hlinkClick r:id="" action="ppaction://media"/>
            <a:extLst>
              <a:ext uri="{FF2B5EF4-FFF2-40B4-BE49-F238E27FC236}">
                <a16:creationId xmlns:a16="http://schemas.microsoft.com/office/drawing/2014/main" id="{A1B2F8A2-00FE-ED2F-31BE-570FC9A897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81509" y="1255954"/>
            <a:ext cx="7828981" cy="4403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A76DF3-8346-92FF-558E-1E72A8AD8D17}"/>
              </a:ext>
            </a:extLst>
          </p:cNvPr>
          <p:cNvSpPr txBox="1"/>
          <p:nvPr/>
        </p:nvSpPr>
        <p:spPr>
          <a:xfrm>
            <a:off x="3118307" y="5897871"/>
            <a:ext cx="6094206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Motion Tracking / Precise Parsing Demo Video</a:t>
            </a:r>
          </a:p>
        </p:txBody>
      </p:sp>
    </p:spTree>
    <p:extLst>
      <p:ext uri="{BB962C8B-B14F-4D97-AF65-F5344CB8AC3E}">
        <p14:creationId xmlns:p14="http://schemas.microsoft.com/office/powerpoint/2010/main" val="282978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83E885F-1815-AF25-405A-949DF6DC0AD8}"/>
              </a:ext>
            </a:extLst>
          </p:cNvPr>
          <p:cNvSpPr txBox="1"/>
          <p:nvPr/>
        </p:nvSpPr>
        <p:spPr>
          <a:xfrm>
            <a:off x="263781" y="205853"/>
            <a:ext cx="59016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9F04A8B-EA4D-7494-78B2-AFD1D6BEA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864"/>
            <a:ext cx="28854" cy="974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0334692A-D46E-0B0D-9175-4D03EDE76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24D3B3E-5C40-2CB8-2659-6704D5F30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5DA43C6A-EB17-FFD5-2286-02D97EA1A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13CD5779-9813-00B6-80EC-F7F2E3A99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CFB6719C-6AC7-F7FB-2F35-D53D53956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D4AE196-E1B0-C563-7D51-4B2DEEB27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A5C5E832-3498-D314-0A2B-CA945BF0B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074DC48A-CE99-70C1-ACDB-D96F36201F37}"/>
              </a:ext>
            </a:extLst>
          </p:cNvPr>
          <p:cNvSpPr/>
          <p:nvPr/>
        </p:nvSpPr>
        <p:spPr>
          <a:xfrm>
            <a:off x="1406126" y="3291616"/>
            <a:ext cx="619125" cy="551859"/>
          </a:xfrm>
          <a:prstGeom prst="hexagon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391EB927-DD9B-1688-AB0C-09CC030F69DB}"/>
              </a:ext>
            </a:extLst>
          </p:cNvPr>
          <p:cNvSpPr/>
          <p:nvPr/>
        </p:nvSpPr>
        <p:spPr>
          <a:xfrm>
            <a:off x="4327920" y="3291615"/>
            <a:ext cx="619125" cy="551859"/>
          </a:xfrm>
          <a:prstGeom prst="hexagon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육각형 5">
            <a:extLst>
              <a:ext uri="{FF2B5EF4-FFF2-40B4-BE49-F238E27FC236}">
                <a16:creationId xmlns:a16="http://schemas.microsoft.com/office/drawing/2014/main" id="{538973F2-C22F-8BA5-5026-171AD744C890}"/>
              </a:ext>
            </a:extLst>
          </p:cNvPr>
          <p:cNvSpPr/>
          <p:nvPr/>
        </p:nvSpPr>
        <p:spPr>
          <a:xfrm>
            <a:off x="7249714" y="3291616"/>
            <a:ext cx="619125" cy="551859"/>
          </a:xfrm>
          <a:prstGeom prst="hexagon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59135DBF-3D97-E564-0F6D-785FEFA341B2}"/>
              </a:ext>
            </a:extLst>
          </p:cNvPr>
          <p:cNvSpPr/>
          <p:nvPr/>
        </p:nvSpPr>
        <p:spPr>
          <a:xfrm>
            <a:off x="10171508" y="3291616"/>
            <a:ext cx="619125" cy="551859"/>
          </a:xfrm>
          <a:prstGeom prst="hexagon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FA6E50F-23E1-4FD2-B002-47C0EEFF3D9A}"/>
              </a:ext>
            </a:extLst>
          </p:cNvPr>
          <p:cNvSpPr/>
          <p:nvPr/>
        </p:nvSpPr>
        <p:spPr>
          <a:xfrm>
            <a:off x="2151456" y="3527100"/>
            <a:ext cx="2055019" cy="8512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196988A-7120-07DD-17A0-3DFC54D63D41}"/>
              </a:ext>
            </a:extLst>
          </p:cNvPr>
          <p:cNvSpPr/>
          <p:nvPr/>
        </p:nvSpPr>
        <p:spPr>
          <a:xfrm>
            <a:off x="5068490" y="3527100"/>
            <a:ext cx="2055019" cy="8512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CEA19E2-714E-B538-BE6F-F81C6B4DFDC4}"/>
              </a:ext>
            </a:extLst>
          </p:cNvPr>
          <p:cNvSpPr/>
          <p:nvPr/>
        </p:nvSpPr>
        <p:spPr>
          <a:xfrm>
            <a:off x="7992664" y="3527100"/>
            <a:ext cx="2055019" cy="8512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FABE9EC-8BCB-16F0-CD11-C22BB5ACE071}"/>
              </a:ext>
            </a:extLst>
          </p:cNvPr>
          <p:cNvSpPr/>
          <p:nvPr/>
        </p:nvSpPr>
        <p:spPr>
          <a:xfrm>
            <a:off x="263780" y="4384134"/>
            <a:ext cx="5632145" cy="186507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FD58F77-9E4E-7594-2E3A-7AA97BF84094}"/>
              </a:ext>
            </a:extLst>
          </p:cNvPr>
          <p:cNvSpPr/>
          <p:nvPr/>
        </p:nvSpPr>
        <p:spPr>
          <a:xfrm>
            <a:off x="6165410" y="4383107"/>
            <a:ext cx="5770964" cy="1866100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D75CF4E-5CB0-544A-129E-ADDD137C6B15}"/>
              </a:ext>
            </a:extLst>
          </p:cNvPr>
          <p:cNvSpPr/>
          <p:nvPr/>
        </p:nvSpPr>
        <p:spPr>
          <a:xfrm>
            <a:off x="1818526" y="981423"/>
            <a:ext cx="4077399" cy="17767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3B6E8AF-3E24-0D70-8F57-FF46126917A4}"/>
              </a:ext>
            </a:extLst>
          </p:cNvPr>
          <p:cNvSpPr/>
          <p:nvPr/>
        </p:nvSpPr>
        <p:spPr>
          <a:xfrm>
            <a:off x="6165410" y="978939"/>
            <a:ext cx="5770964" cy="1780263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62A900-3517-C346-9833-7AB666F55C31}"/>
              </a:ext>
            </a:extLst>
          </p:cNvPr>
          <p:cNvSpPr txBox="1"/>
          <p:nvPr/>
        </p:nvSpPr>
        <p:spPr>
          <a:xfrm>
            <a:off x="2143303" y="1175079"/>
            <a:ext cx="374446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Typhoons, earthquakes, radioactivity, building collapse, etc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1">
            <a:extLst>
              <a:ext uri="{FF2B5EF4-FFF2-40B4-BE49-F238E27FC236}">
                <a16:creationId xmlns:a16="http://schemas.microsoft.com/office/drawing/2014/main" id="{C1950E3C-709A-8311-8066-B3F8F8DF8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8CB7311-B9D0-018C-3DDD-448C84DD7412}"/>
              </a:ext>
            </a:extLst>
          </p:cNvPr>
          <p:cNvSpPr txBox="1"/>
          <p:nvPr/>
        </p:nvSpPr>
        <p:spPr>
          <a:xfrm>
            <a:off x="7970333" y="1056999"/>
            <a:ext cx="4221667" cy="15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Obstacle elimination</a:t>
            </a:r>
            <a:endParaRPr lang="en-US" altLang="ko-K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Life loss during recovery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 sz="160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(building collapse / overwork)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inherit"/>
              </a:rPr>
              <a:t>Radiation exposure</a:t>
            </a:r>
            <a:r>
              <a:rPr kumimoji="0" lang="ko-KR" altLang="ko-KR" sz="5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lang="en-US" altLang="ko-KR" sz="1600" i="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74197E4-BF1A-3A21-E7A6-2BE7A69C231C}"/>
              </a:ext>
            </a:extLst>
          </p:cNvPr>
          <p:cNvSpPr txBox="1"/>
          <p:nvPr/>
        </p:nvSpPr>
        <p:spPr>
          <a:xfrm>
            <a:off x="2151456" y="4465671"/>
            <a:ext cx="3744469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Damage situation identification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 / reporting of disaster response status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1DFD5B8-6209-2750-D074-6A52B83FA1B7}"/>
              </a:ext>
            </a:extLst>
          </p:cNvPr>
          <p:cNvSpPr txBox="1"/>
          <p:nvPr/>
        </p:nvSpPr>
        <p:spPr>
          <a:xfrm>
            <a:off x="7999332" y="4437834"/>
            <a:ext cx="3538297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Accident cause investigation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Continuous management of disaster sites</a:t>
            </a:r>
            <a:endParaRPr lang="de-DE" altLang="ko-KR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5" name="Rectangle 2">
            <a:extLst>
              <a:ext uri="{FF2B5EF4-FFF2-40B4-BE49-F238E27FC236}">
                <a16:creationId xmlns:a16="http://schemas.microsoft.com/office/drawing/2014/main" id="{0C378FAE-BD91-5F7E-3EBD-F43DC3B5F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6" name="Rectangle 3">
            <a:extLst>
              <a:ext uri="{FF2B5EF4-FFF2-40B4-BE49-F238E27FC236}">
                <a16:creationId xmlns:a16="http://schemas.microsoft.com/office/drawing/2014/main" id="{752C3870-7044-729D-91DA-8A3C33378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7" name="Rectangle 4">
            <a:extLst>
              <a:ext uri="{FF2B5EF4-FFF2-40B4-BE49-F238E27FC236}">
                <a16:creationId xmlns:a16="http://schemas.microsoft.com/office/drawing/2014/main" id="{61AC5266-2925-9B46-B677-4CC388CB8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8" name="Rectangle 5">
            <a:extLst>
              <a:ext uri="{FF2B5EF4-FFF2-40B4-BE49-F238E27FC236}">
                <a16:creationId xmlns:a16="http://schemas.microsoft.com/office/drawing/2014/main" id="{E250F344-F035-326D-3774-0D0F905F5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1CC021D7-AD2B-523B-2C5A-6A38F15284D7}"/>
              </a:ext>
            </a:extLst>
          </p:cNvPr>
          <p:cNvSpPr/>
          <p:nvPr/>
        </p:nvSpPr>
        <p:spPr>
          <a:xfrm>
            <a:off x="183131" y="876303"/>
            <a:ext cx="5770964" cy="212086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FEAF5-902A-1FF1-341A-3BEC0A7DA6A0}"/>
              </a:ext>
            </a:extLst>
          </p:cNvPr>
          <p:cNvSpPr txBox="1"/>
          <p:nvPr/>
        </p:nvSpPr>
        <p:spPr>
          <a:xfrm>
            <a:off x="427345" y="2846347"/>
            <a:ext cx="26935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Disaster Occurrence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98948C16-30CB-45CD-8BF6-F99D3D71B8CD}"/>
              </a:ext>
            </a:extLst>
          </p:cNvPr>
          <p:cNvSpPr/>
          <p:nvPr/>
        </p:nvSpPr>
        <p:spPr>
          <a:xfrm>
            <a:off x="6096000" y="900491"/>
            <a:ext cx="5901628" cy="209667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D61A94-91E1-49AE-A2B1-600A03EF74AD}"/>
              </a:ext>
            </a:extLst>
          </p:cNvPr>
          <p:cNvSpPr txBox="1"/>
          <p:nvPr/>
        </p:nvSpPr>
        <p:spPr>
          <a:xfrm>
            <a:off x="6270933" y="2846347"/>
            <a:ext cx="25766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 &amp; Recovery </a:t>
            </a:r>
          </a:p>
        </p:txBody>
      </p:sp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5CD495DD-248D-5F87-92D9-865594A6E4C0}"/>
              </a:ext>
            </a:extLst>
          </p:cNvPr>
          <p:cNvSpPr/>
          <p:nvPr/>
        </p:nvSpPr>
        <p:spPr>
          <a:xfrm>
            <a:off x="194370" y="4053987"/>
            <a:ext cx="5770964" cy="233653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0C608-F1F8-EAE1-9901-44D7E34FEFA6}"/>
              </a:ext>
            </a:extLst>
          </p:cNvPr>
          <p:cNvSpPr txBox="1"/>
          <p:nvPr/>
        </p:nvSpPr>
        <p:spPr>
          <a:xfrm>
            <a:off x="3580922" y="3859716"/>
            <a:ext cx="21131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Response </a:t>
            </a:r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2294607F-965A-EF90-D862-8928169C747F}"/>
              </a:ext>
            </a:extLst>
          </p:cNvPr>
          <p:cNvSpPr/>
          <p:nvPr/>
        </p:nvSpPr>
        <p:spPr>
          <a:xfrm>
            <a:off x="6099088" y="4053988"/>
            <a:ext cx="5898540" cy="233653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56F337-4955-4E9D-7F24-B0223B7CE319}"/>
              </a:ext>
            </a:extLst>
          </p:cNvPr>
          <p:cNvSpPr txBox="1"/>
          <p:nvPr/>
        </p:nvSpPr>
        <p:spPr>
          <a:xfrm>
            <a:off x="9424510" y="3859716"/>
            <a:ext cx="21131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Disaster Relief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807593C-8C5B-A37D-B0E8-70056BE14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2D5BDAC-2A1C-0E2D-7A52-D955A1DBE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8B471B6-BFBA-7699-461F-5EC3780D7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3" name="Picture 5" descr="실시간 인도네시아 뉴스 - 데일리 인도네시아 – 한국 정부·기업, 빨루 재난현장 구호 이어져">
            <a:extLst>
              <a:ext uri="{FF2B5EF4-FFF2-40B4-BE49-F238E27FC236}">
                <a16:creationId xmlns:a16="http://schemas.microsoft.com/office/drawing/2014/main" id="{3D7852A0-09B2-ABB2-2D77-5E1A255F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27" y="1007460"/>
            <a:ext cx="1767600" cy="175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동부소방서, 고층건물 재난초기 대응훈련 &lt; 일반 &lt; 사람들 &lt; 기사본문 - 울산신문">
            <a:extLst>
              <a:ext uri="{FF2B5EF4-FFF2-40B4-BE49-F238E27FC236}">
                <a16:creationId xmlns:a16="http://schemas.microsoft.com/office/drawing/2014/main" id="{6E0E7DDC-A9AA-14CF-9DAA-87AA1AF1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0" y="4384134"/>
            <a:ext cx="1753922" cy="186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현대重, 터키 지진피해에 재난 복구 건설장비 지원 &lt; 기업/무역 &lt; 경제 &lt; 기사본문 - 경상일보">
            <a:extLst>
              <a:ext uri="{FF2B5EF4-FFF2-40B4-BE49-F238E27FC236}">
                <a16:creationId xmlns:a16="http://schemas.microsoft.com/office/drawing/2014/main" id="{4E73070F-DC3B-15CD-864E-227E5E1D1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410" y="978938"/>
            <a:ext cx="1767600" cy="17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8EF2235-71D6-D962-7D34-D46E64727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268EF6B-52CD-AFAA-553B-CEDD5B015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411" y="4404434"/>
            <a:ext cx="1703428" cy="18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13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7">
            <a:extLst>
              <a:ext uri="{FF2B5EF4-FFF2-40B4-BE49-F238E27FC236}">
                <a16:creationId xmlns:a16="http://schemas.microsoft.com/office/drawing/2014/main" id="{AB406C40-3798-3218-BD4E-9EBE83EB0466}"/>
              </a:ext>
            </a:extLst>
          </p:cNvPr>
          <p:cNvSpPr/>
          <p:nvPr/>
        </p:nvSpPr>
        <p:spPr>
          <a:xfrm>
            <a:off x="422745" y="1060465"/>
            <a:ext cx="11346510" cy="546342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885F-1815-AF25-405A-949DF6DC0AD8}"/>
              </a:ext>
            </a:extLst>
          </p:cNvPr>
          <p:cNvSpPr txBox="1"/>
          <p:nvPr/>
        </p:nvSpPr>
        <p:spPr>
          <a:xfrm>
            <a:off x="263781" y="205853"/>
            <a:ext cx="59016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48304149-7C1D-FB09-FFC4-9315ACBC5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6" y="942802"/>
            <a:ext cx="2567198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9F04A8B-EA4D-7494-78B2-AFD1D6BEA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864"/>
            <a:ext cx="28854" cy="974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0334692A-D46E-0B0D-9175-4D03EDE76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24D3B3E-5C40-2CB8-2659-6704D5F30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5DA43C6A-EB17-FFD5-2286-02D97EA1A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13CD5779-9813-00B6-80EC-F7F2E3A99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CFB6719C-6AC7-F7FB-2F35-D53D53956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D4AE196-E1B0-C563-7D51-4B2DEEB27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A5C5E832-3498-D314-0A2B-CA945BF0B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125">
                <a:extLst>
                  <a:ext uri="{FF2B5EF4-FFF2-40B4-BE49-F238E27FC236}">
                    <a16:creationId xmlns:a16="http://schemas.microsoft.com/office/drawing/2014/main" id="{CB1826E1-4FC3-7091-F4E9-0F5DAD45F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1107" y="2541009"/>
                <a:ext cx="5726872" cy="2133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57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altLang="ko-KR" sz="1600" b="1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1) Vision sensor- based motion tracking control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Relative angle error within 10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inherit"/>
                        <a:cs typeface="Arial" panose="020B0604020202020204" pitchFamily="34" charset="0"/>
                      </a:rPr>
                      <m:t>°</m:t>
                    </m:r>
                  </m:oMath>
                </a14:m>
                <a:r>
                  <a:rPr lang="en-US" altLang="ko-KR" sz="1600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altLang="ko-KR" sz="1600" b="1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2) Vision sensor-based robot end-effector angle control </a:t>
                </a:r>
              </a:p>
              <a:p>
                <a:pPr>
                  <a:lnSpc>
                    <a:spcPct val="200000"/>
                  </a:lnSpc>
                </a:pPr>
                <a:endParaRPr lang="en-US" altLang="ko-KR" sz="1600" dirty="0">
                  <a:solidFill>
                    <a:srgbClr val="202124"/>
                  </a:solidFill>
                  <a:latin typeface="Arial" panose="020B0604020202020204" pitchFamily="34" charset="0"/>
                  <a:ea typeface="inherit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직사각형 125">
                <a:extLst>
                  <a:ext uri="{FF2B5EF4-FFF2-40B4-BE49-F238E27FC236}">
                    <a16:creationId xmlns:a16="http://schemas.microsoft.com/office/drawing/2014/main" id="{CB1826E1-4FC3-7091-F4E9-0F5DAD45F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1107" y="2541009"/>
                <a:ext cx="5726872" cy="2133405"/>
              </a:xfrm>
              <a:prstGeom prst="rect">
                <a:avLst/>
              </a:prstGeom>
              <a:blipFill>
                <a:blip r:embed="rId4"/>
                <a:stretch>
                  <a:fillRect l="-6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F6CB5D9-EF84-94FF-1464-63736AA62348}"/>
              </a:ext>
            </a:extLst>
          </p:cNvPr>
          <p:cNvSpPr txBox="1"/>
          <p:nvPr/>
        </p:nvSpPr>
        <p:spPr>
          <a:xfrm>
            <a:off x="5853720" y="1955651"/>
            <a:ext cx="5825445" cy="507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0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○ </a:t>
            </a:r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Robot system for motion tracking and precise parsing </a:t>
            </a:r>
            <a:endParaRPr lang="en-US" altLang="ko-KR" sz="1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E97F04-8EE7-5048-61AA-33A8F6805887}"/>
                  </a:ext>
                </a:extLst>
              </p:cNvPr>
              <p:cNvSpPr txBox="1"/>
              <p:nvPr/>
            </p:nvSpPr>
            <p:spPr>
              <a:xfrm>
                <a:off x="524021" y="4701425"/>
                <a:ext cx="5207683" cy="50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latinLnBrk="0">
                  <a:lnSpc>
                    <a:spcPct val="200000"/>
                  </a:lnSpc>
                  <a:spcBef>
                    <a:spcPts val="0"/>
                  </a:spcBef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ko-KR" sz="1600" b="1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Debris removal system using a robot is required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E97F04-8EE7-5048-61AA-33A8F680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1" y="4701425"/>
                <a:ext cx="5207683" cy="50975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모서리가 둥근 직사각형 7">
            <a:extLst>
              <a:ext uri="{FF2B5EF4-FFF2-40B4-BE49-F238E27FC236}">
                <a16:creationId xmlns:a16="http://schemas.microsoft.com/office/drawing/2014/main" id="{3438CC36-3B84-911A-2A5B-20D6F960249A}"/>
              </a:ext>
            </a:extLst>
          </p:cNvPr>
          <p:cNvSpPr/>
          <p:nvPr/>
        </p:nvSpPr>
        <p:spPr>
          <a:xfrm>
            <a:off x="572180" y="1746248"/>
            <a:ext cx="5066620" cy="4051287"/>
          </a:xfrm>
          <a:prstGeom prst="rect">
            <a:avLst/>
          </a:prstGeom>
          <a:noFill/>
          <a:ln w="9525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E95EB5-538C-90D4-A52E-2894DD1AEC42}"/>
              </a:ext>
            </a:extLst>
          </p:cNvPr>
          <p:cNvSpPr/>
          <p:nvPr/>
        </p:nvSpPr>
        <p:spPr>
          <a:xfrm>
            <a:off x="557728" y="1660218"/>
            <a:ext cx="174059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ea typeface="현대하모니 B" panose="02020603020101020101" pitchFamily="18" charset="-127"/>
                <a:cs typeface="Arial" panose="020B0604020202020204" pitchFamily="34" charset="0"/>
              </a:rPr>
              <a:t>Problems</a:t>
            </a:r>
            <a:endParaRPr lang="ko-KR" altLang="en-US" sz="1600" dirty="0">
              <a:latin typeface="Arial" panose="020B0604020202020204" pitchFamily="34" charset="0"/>
              <a:ea typeface="현대하모니 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7" name="모서리가 둥근 직사각형 7">
            <a:extLst>
              <a:ext uri="{FF2B5EF4-FFF2-40B4-BE49-F238E27FC236}">
                <a16:creationId xmlns:a16="http://schemas.microsoft.com/office/drawing/2014/main" id="{347CF754-700F-51D5-9A3D-0B4FA39DA084}"/>
              </a:ext>
            </a:extLst>
          </p:cNvPr>
          <p:cNvSpPr/>
          <p:nvPr/>
        </p:nvSpPr>
        <p:spPr>
          <a:xfrm>
            <a:off x="5788234" y="1746248"/>
            <a:ext cx="5846038" cy="4051287"/>
          </a:xfrm>
          <a:prstGeom prst="rect">
            <a:avLst/>
          </a:prstGeom>
          <a:noFill/>
          <a:ln w="9525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E67988-C91E-7F94-A6DD-B717C28FB94F}"/>
              </a:ext>
            </a:extLst>
          </p:cNvPr>
          <p:cNvSpPr/>
          <p:nvPr/>
        </p:nvSpPr>
        <p:spPr>
          <a:xfrm>
            <a:off x="5788235" y="1660218"/>
            <a:ext cx="174059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ea typeface="현대하모니 B" panose="02020603020101020101" pitchFamily="18" charset="-127"/>
                <a:cs typeface="Arial" panose="020B0604020202020204" pitchFamily="34" charset="0"/>
              </a:rPr>
              <a:t>Goal</a:t>
            </a:r>
            <a:endParaRPr lang="ko-KR" altLang="en-US" sz="1600" dirty="0">
              <a:latin typeface="Arial" panose="020B0604020202020204" pitchFamily="34" charset="0"/>
              <a:ea typeface="현대하모니 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31BEB2-CB4C-AF71-B5C8-565342753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17A213-4D49-67BF-9D59-91698A815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2649A9-9E7D-7B26-2A6C-1E580BD72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02" y="2414550"/>
            <a:ext cx="4668186" cy="225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197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91C9B09-1030-C78E-0E56-856C40ED1406}"/>
              </a:ext>
            </a:extLst>
          </p:cNvPr>
          <p:cNvSpPr/>
          <p:nvPr/>
        </p:nvSpPr>
        <p:spPr>
          <a:xfrm>
            <a:off x="8933566" y="2631294"/>
            <a:ext cx="2488652" cy="839894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932DA87-D473-567B-6D8C-C9E2D644ECFC}"/>
              </a:ext>
            </a:extLst>
          </p:cNvPr>
          <p:cNvSpPr/>
          <p:nvPr/>
        </p:nvSpPr>
        <p:spPr>
          <a:xfrm>
            <a:off x="781760" y="3183446"/>
            <a:ext cx="2488652" cy="839894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699B585-E9BC-E510-3202-43A109A58BCF}"/>
              </a:ext>
            </a:extLst>
          </p:cNvPr>
          <p:cNvSpPr/>
          <p:nvPr/>
        </p:nvSpPr>
        <p:spPr>
          <a:xfrm>
            <a:off x="781760" y="2136896"/>
            <a:ext cx="2488652" cy="839894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모서리가 둥근 직사각형 7">
            <a:extLst>
              <a:ext uri="{FF2B5EF4-FFF2-40B4-BE49-F238E27FC236}">
                <a16:creationId xmlns:a16="http://schemas.microsoft.com/office/drawing/2014/main" id="{4A0DBFEA-D19A-BD95-B0E8-22BC0D8E949D}"/>
              </a:ext>
            </a:extLst>
          </p:cNvPr>
          <p:cNvSpPr/>
          <p:nvPr/>
        </p:nvSpPr>
        <p:spPr>
          <a:xfrm>
            <a:off x="422745" y="1060465"/>
            <a:ext cx="11346510" cy="546342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885F-1815-AF25-405A-949DF6DC0AD8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Contents	</a:t>
            </a:r>
            <a:endParaRPr lang="ko-KR" alt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D3803A-2D3A-C225-BAEF-F0C3220BD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C3A23-DDA5-4B38-E0C5-A298145AB23A}"/>
              </a:ext>
            </a:extLst>
          </p:cNvPr>
          <p:cNvSpPr/>
          <p:nvPr/>
        </p:nvSpPr>
        <p:spPr>
          <a:xfrm>
            <a:off x="662260" y="1592360"/>
            <a:ext cx="2080939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Algorithm Flow</a:t>
            </a:r>
            <a:endParaRPr lang="ko-KR" altLang="en-US" sz="1600" dirty="0">
              <a:latin typeface="Arial" panose="020B0604020202020204" pitchFamily="34" charset="0"/>
              <a:ea typeface="현대하모니 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F28B0F15-5785-5AE1-90ED-41C74EA74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utoShape 2">
            <a:extLst>
              <a:ext uri="{FF2B5EF4-FFF2-40B4-BE49-F238E27FC236}">
                <a16:creationId xmlns:a16="http://schemas.microsoft.com/office/drawing/2014/main" id="{11C43E80-035B-0377-0182-E77B7DF20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3" y="942802"/>
            <a:ext cx="6003667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 system for motion tracking and precise parsing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ABD39-545D-5FC4-9F20-C07B5A6E2E18}"/>
              </a:ext>
            </a:extLst>
          </p:cNvPr>
          <p:cNvSpPr txBox="1"/>
          <p:nvPr/>
        </p:nvSpPr>
        <p:spPr>
          <a:xfrm>
            <a:off x="800223" y="2188292"/>
            <a:ext cx="245172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1-1) Image Processing for Motion 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AE222-3192-D015-CF42-80863607E147}"/>
              </a:ext>
            </a:extLst>
          </p:cNvPr>
          <p:cNvSpPr txBox="1"/>
          <p:nvPr/>
        </p:nvSpPr>
        <p:spPr>
          <a:xfrm>
            <a:off x="800223" y="3250617"/>
            <a:ext cx="245172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1-2) Image Processing for Catching Debris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D60487C-0BEF-B6DB-AE92-46339334D685}"/>
              </a:ext>
            </a:extLst>
          </p:cNvPr>
          <p:cNvSpPr/>
          <p:nvPr/>
        </p:nvSpPr>
        <p:spPr>
          <a:xfrm>
            <a:off x="4453067" y="2012325"/>
            <a:ext cx="3322235" cy="1892347"/>
          </a:xfrm>
          <a:prstGeom prst="round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CFFB0-D8FB-10C9-1DA4-D207B3263458}"/>
              </a:ext>
            </a:extLst>
          </p:cNvPr>
          <p:cNvSpPr txBox="1"/>
          <p:nvPr/>
        </p:nvSpPr>
        <p:spPr>
          <a:xfrm>
            <a:off x="4453067" y="2065548"/>
            <a:ext cx="328586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3) Robot 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DFC3F-D37A-D9CC-0390-4047C339B956}"/>
              </a:ext>
            </a:extLst>
          </p:cNvPr>
          <p:cNvSpPr txBox="1"/>
          <p:nvPr/>
        </p:nvSpPr>
        <p:spPr>
          <a:xfrm>
            <a:off x="4843479" y="2534108"/>
            <a:ext cx="3285866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- Mode 1 for Moving to Debris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- Mode 2 for Cleaning Debris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E3D53A-6956-8CD8-583A-206C5F053076}"/>
              </a:ext>
            </a:extLst>
          </p:cNvPr>
          <p:cNvSpPr txBox="1"/>
          <p:nvPr/>
        </p:nvSpPr>
        <p:spPr>
          <a:xfrm>
            <a:off x="9000976" y="2689692"/>
            <a:ext cx="2356495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2) Data Acquisition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From Arduino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6F8503F-0210-8593-B3B4-DAB38B322621}"/>
              </a:ext>
            </a:extLst>
          </p:cNvPr>
          <p:cNvCxnSpPr>
            <a:cxnSpLocks/>
            <a:stCxn id="24" idx="3"/>
            <a:endCxn id="40" idx="1"/>
          </p:cNvCxnSpPr>
          <p:nvPr/>
        </p:nvCxnSpPr>
        <p:spPr>
          <a:xfrm>
            <a:off x="3270412" y="2556843"/>
            <a:ext cx="1456575" cy="19729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F4D5D2-1D8B-A052-34BB-F1BFCCE81F5C}"/>
              </a:ext>
            </a:extLst>
          </p:cNvPr>
          <p:cNvSpPr/>
          <p:nvPr/>
        </p:nvSpPr>
        <p:spPr>
          <a:xfrm>
            <a:off x="4726987" y="2493658"/>
            <a:ext cx="2822135" cy="52094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563505-357B-B59F-5C5B-FD1831B76B15}"/>
              </a:ext>
            </a:extLst>
          </p:cNvPr>
          <p:cNvSpPr/>
          <p:nvPr/>
        </p:nvSpPr>
        <p:spPr>
          <a:xfrm>
            <a:off x="4726987" y="3121951"/>
            <a:ext cx="2822135" cy="52094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891010D-22C5-4FA1-A43F-36375808772B}"/>
              </a:ext>
            </a:extLst>
          </p:cNvPr>
          <p:cNvCxnSpPr>
            <a:cxnSpLocks/>
            <a:stCxn id="17" idx="3"/>
            <a:endCxn id="41" idx="1"/>
          </p:cNvCxnSpPr>
          <p:nvPr/>
        </p:nvCxnSpPr>
        <p:spPr>
          <a:xfrm flipV="1">
            <a:off x="3270412" y="3382426"/>
            <a:ext cx="1456575" cy="22096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BA94277-4031-6EC1-16C6-A65F2966652B}"/>
              </a:ext>
            </a:extLst>
          </p:cNvPr>
          <p:cNvCxnSpPr>
            <a:cxnSpLocks/>
            <a:stCxn id="18" idx="1"/>
            <a:endCxn id="40" idx="3"/>
          </p:cNvCxnSpPr>
          <p:nvPr/>
        </p:nvCxnSpPr>
        <p:spPr>
          <a:xfrm rot="10800000">
            <a:off x="7549122" y="2754133"/>
            <a:ext cx="1384444" cy="2971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47">
            <a:extLst>
              <a:ext uri="{FF2B5EF4-FFF2-40B4-BE49-F238E27FC236}">
                <a16:creationId xmlns:a16="http://schemas.microsoft.com/office/drawing/2014/main" id="{425B248A-1263-6C79-F107-9D86E4E6FC45}"/>
              </a:ext>
            </a:extLst>
          </p:cNvPr>
          <p:cNvCxnSpPr>
            <a:cxnSpLocks/>
            <a:stCxn id="18" idx="1"/>
            <a:endCxn id="41" idx="3"/>
          </p:cNvCxnSpPr>
          <p:nvPr/>
        </p:nvCxnSpPr>
        <p:spPr>
          <a:xfrm rot="10800000" flipV="1">
            <a:off x="7549122" y="3051240"/>
            <a:ext cx="1384444" cy="33118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52FA4D1-BB22-F891-09EA-B73CBE9C49E7}"/>
                  </a:ext>
                </a:extLst>
              </p:cNvPr>
              <p:cNvSpPr txBox="1"/>
              <p:nvPr/>
            </p:nvSpPr>
            <p:spPr>
              <a:xfrm>
                <a:off x="3202987" y="2166862"/>
                <a:ext cx="1524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𝑟𝑜𝑏</m:t>
                        </m:r>
                      </m:sub>
                    </m:sSub>
                  </m:oMath>
                </a14:m>
                <a:r>
                  <a:rPr lang="ko-KR" altLang="en-U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ko-KR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𝑟𝑜𝑏</m:t>
                        </m:r>
                      </m:sub>
                    </m:sSub>
                  </m:oMath>
                </a14:m>
                <a:endParaRPr lang="ko-KR" altLang="en-US" sz="1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52FA4D1-BB22-F891-09EA-B73CBE9C4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987" y="2166862"/>
                <a:ext cx="1524000" cy="307777"/>
              </a:xfrm>
              <a:prstGeom prst="rect">
                <a:avLst/>
              </a:prstGeom>
              <a:blipFill>
                <a:blip r:embed="rId4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F07A9DB-4823-95EE-EB30-DF6226074B92}"/>
                  </a:ext>
                </a:extLst>
              </p:cNvPr>
              <p:cNvSpPr txBox="1"/>
              <p:nvPr/>
            </p:nvSpPr>
            <p:spPr>
              <a:xfrm>
                <a:off x="3265614" y="3648484"/>
                <a:ext cx="14775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i="1">
                            <a:latin typeface="Cambria Math" panose="02040503050406030204" pitchFamily="18" charset="0"/>
                          </a:rPr>
                          <m:t>end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𝑐𝑎𝑡𝑐h</m:t>
                        </m:r>
                      </m:sub>
                    </m:sSub>
                    <m:r>
                      <a:rPr lang="en-US" altLang="ko-KR" sz="1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F07A9DB-4823-95EE-EB30-DF6226074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614" y="3648484"/>
                <a:ext cx="1477582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BA2A01B-3848-D3B5-7448-263807843BA6}"/>
                  </a:ext>
                </a:extLst>
              </p:cNvPr>
              <p:cNvSpPr txBox="1"/>
              <p:nvPr/>
            </p:nvSpPr>
            <p:spPr>
              <a:xfrm>
                <a:off x="7501382" y="3429000"/>
                <a:ext cx="1524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𝑑𝑒𝑏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BA2A01B-3848-D3B5-7448-263807843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382" y="3429000"/>
                <a:ext cx="15240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3">
                <a:extLst>
                  <a:ext uri="{FF2B5EF4-FFF2-40B4-BE49-F238E27FC236}">
                    <a16:creationId xmlns:a16="http://schemas.microsoft.com/office/drawing/2014/main" id="{F607D6FE-219E-5DFB-56D9-A07384916A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5777543"/>
                  </p:ext>
                </p:extLst>
              </p:nvPr>
            </p:nvGraphicFramePr>
            <p:xfrm>
              <a:off x="2394577" y="4450433"/>
              <a:ext cx="740284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247">
                      <a:extLst>
                        <a:ext uri="{9D8B030D-6E8A-4147-A177-3AD203B41FA5}">
                          <a16:colId xmlns:a16="http://schemas.microsoft.com/office/drawing/2014/main" val="4271116476"/>
                        </a:ext>
                      </a:extLst>
                    </a:gridCol>
                    <a:gridCol w="1371247">
                      <a:extLst>
                        <a:ext uri="{9D8B030D-6E8A-4147-A177-3AD203B41FA5}">
                          <a16:colId xmlns:a16="http://schemas.microsoft.com/office/drawing/2014/main" val="2447964590"/>
                        </a:ext>
                      </a:extLst>
                    </a:gridCol>
                    <a:gridCol w="4660351">
                      <a:extLst>
                        <a:ext uri="{9D8B030D-6E8A-4147-A177-3AD203B41FA5}">
                          <a16:colId xmlns:a16="http://schemas.microsoft.com/office/drawing/2014/main" val="3034857685"/>
                        </a:ext>
                      </a:extLst>
                    </a:gridCol>
                  </a:tblGrid>
                  <a:tr h="1690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Unit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692625"/>
                      </a:ext>
                    </a:extLst>
                  </a:tr>
                  <a:tr h="169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𝑟𝑜𝑏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i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[</m:t>
                                </m:r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sz="140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x-coordinate in the robot absolute coordinate system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0554225"/>
                      </a:ext>
                    </a:extLst>
                  </a:tr>
                  <a:tr h="16907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𝑟𝑜𝑏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y-coordinate in the robot absolute coordinate system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4949604"/>
                      </a:ext>
                    </a:extLst>
                  </a:tr>
                  <a:tr h="16907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end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Robot end effector angle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2004829"/>
                      </a:ext>
                    </a:extLst>
                  </a:tr>
                  <a:tr h="16907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𝑐𝑎𝑡𝑐h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[−]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D</a:t>
                          </a:r>
                          <a:r>
                            <a:rPr lang="de-DE" altLang="ko-KR" sz="1400" dirty="0"/>
                            <a:t>ebris recognition status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58202929"/>
                      </a:ext>
                    </a:extLst>
                  </a:tr>
                  <a:tr h="16907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𝑑𝑒𝑏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D</a:t>
                          </a:r>
                          <a:r>
                            <a:rPr lang="de-DE" altLang="ko-KR" sz="1400" dirty="0"/>
                            <a:t>istance to debris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9473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3">
                <a:extLst>
                  <a:ext uri="{FF2B5EF4-FFF2-40B4-BE49-F238E27FC236}">
                    <a16:creationId xmlns:a16="http://schemas.microsoft.com/office/drawing/2014/main" id="{F607D6FE-219E-5DFB-56D9-A07384916A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5777543"/>
                  </p:ext>
                </p:extLst>
              </p:nvPr>
            </p:nvGraphicFramePr>
            <p:xfrm>
              <a:off x="2394577" y="4450433"/>
              <a:ext cx="740284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247">
                      <a:extLst>
                        <a:ext uri="{9D8B030D-6E8A-4147-A177-3AD203B41FA5}">
                          <a16:colId xmlns:a16="http://schemas.microsoft.com/office/drawing/2014/main" val="4271116476"/>
                        </a:ext>
                      </a:extLst>
                    </a:gridCol>
                    <a:gridCol w="1371247">
                      <a:extLst>
                        <a:ext uri="{9D8B030D-6E8A-4147-A177-3AD203B41FA5}">
                          <a16:colId xmlns:a16="http://schemas.microsoft.com/office/drawing/2014/main" val="2447964590"/>
                        </a:ext>
                      </a:extLst>
                    </a:gridCol>
                    <a:gridCol w="4660351">
                      <a:extLst>
                        <a:ext uri="{9D8B030D-6E8A-4147-A177-3AD203B41FA5}">
                          <a16:colId xmlns:a16="http://schemas.microsoft.com/office/drawing/2014/main" val="303485768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Parameter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Unit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6926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44" t="-104000" r="-441333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444" t="-104000" r="-341333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x-coordinate in the robot absolute coordinate system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05542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44" t="-200000" r="-441333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444" t="-200000" r="-341333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y-coordinate in the robot absolute coordinate system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49496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44" t="-306000" r="-441333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444" t="-306000" r="-341333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Robot end effector angle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200482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44" t="-406000" r="-44133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444" t="-406000" r="-34133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D</a:t>
                          </a:r>
                          <a:r>
                            <a:rPr lang="de-DE" altLang="ko-KR" sz="1400" dirty="0"/>
                            <a:t>ebris recognition status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5820292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44" t="-506000" r="-44133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444" t="-506000" r="-34133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D</a:t>
                          </a:r>
                          <a:r>
                            <a:rPr lang="de-DE" altLang="ko-KR" sz="1400" dirty="0"/>
                            <a:t>istance to debris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94737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833914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FF2F6786-641E-52FB-6723-0D04E099DF22}"/>
              </a:ext>
            </a:extLst>
          </p:cNvPr>
          <p:cNvSpPr/>
          <p:nvPr/>
        </p:nvSpPr>
        <p:spPr>
          <a:xfrm>
            <a:off x="5971823" y="2440440"/>
            <a:ext cx="5514308" cy="390899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모서리가 둥근 직사각형 7">
            <a:extLst>
              <a:ext uri="{FF2B5EF4-FFF2-40B4-BE49-F238E27FC236}">
                <a16:creationId xmlns:a16="http://schemas.microsoft.com/office/drawing/2014/main" id="{4A0DBFEA-D19A-BD95-B0E8-22BC0D8E949D}"/>
              </a:ext>
            </a:extLst>
          </p:cNvPr>
          <p:cNvSpPr/>
          <p:nvPr/>
        </p:nvSpPr>
        <p:spPr>
          <a:xfrm>
            <a:off x="422745" y="1060465"/>
            <a:ext cx="11346510" cy="546342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885F-1815-AF25-405A-949DF6DC0AD8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Contents	</a:t>
            </a:r>
            <a:endParaRPr lang="ko-KR" alt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D3803A-2D3A-C225-BAEF-F0C3220BD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F28B0F15-5785-5AE1-90ED-41C74EA74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125">
                <a:extLst>
                  <a:ext uri="{FF2B5EF4-FFF2-40B4-BE49-F238E27FC236}">
                    <a16:creationId xmlns:a16="http://schemas.microsoft.com/office/drawing/2014/main" id="{3BEA1FA1-1585-A510-BE86-699DDA009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7728" y="2588586"/>
                <a:ext cx="4455971" cy="1154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57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en-US" altLang="ko-KR" sz="160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Color segmentation for object tracking</a:t>
                </a:r>
              </a:p>
              <a:p>
                <a:pPr latinLnBrk="0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en-US" altLang="ko-KR" sz="160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Pixel to robot absolute coordinate</a:t>
                </a:r>
              </a:p>
              <a:p>
                <a:pPr latinLnBrk="0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en-US" altLang="ko-KR" sz="160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𝑟𝑜𝑏</m:t>
                        </m:r>
                      </m:sub>
                    </m:sSub>
                  </m:oMath>
                </a14:m>
                <a:r>
                  <a:rPr lang="ko-KR" alt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𝑟𝑜𝑏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to robot control part</a:t>
                </a:r>
              </a:p>
            </p:txBody>
          </p:sp>
        </mc:Choice>
        <mc:Fallback xmlns="">
          <p:sp>
            <p:nvSpPr>
              <p:cNvPr id="31" name="직사각형 125">
                <a:extLst>
                  <a:ext uri="{FF2B5EF4-FFF2-40B4-BE49-F238E27FC236}">
                    <a16:creationId xmlns:a16="http://schemas.microsoft.com/office/drawing/2014/main" id="{3BEA1FA1-1585-A510-BE86-699DDA009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7728" y="2588586"/>
                <a:ext cx="4455971" cy="1154675"/>
              </a:xfrm>
              <a:prstGeom prst="rect">
                <a:avLst/>
              </a:prstGeom>
              <a:blipFill>
                <a:blip r:embed="rId4"/>
                <a:stretch>
                  <a:fillRect l="-547" b="-63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832A2D-A798-E07C-8FCF-FAB22C8CA8FB}"/>
                  </a:ext>
                </a:extLst>
              </p:cNvPr>
              <p:cNvSpPr txBox="1"/>
              <p:nvPr/>
            </p:nvSpPr>
            <p:spPr>
              <a:xfrm>
                <a:off x="6145382" y="2607836"/>
                <a:ext cx="5340749" cy="1584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Color segmentation for detecting debris</a:t>
                </a:r>
              </a:p>
              <a:p>
                <a:pPr marL="285750" indent="-285750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𝑖𝑚𝑎𝑔𝑒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using geometry approximation algorithm</a:t>
                </a:r>
              </a:p>
              <a:p>
                <a:pPr marL="285750" indent="-285750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Coordinate conversion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𝑖𝑚𝑎𝑔𝑒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end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to robot control part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832A2D-A798-E07C-8FCF-FAB22C8CA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82" y="2607836"/>
                <a:ext cx="5340749" cy="1584023"/>
              </a:xfrm>
              <a:prstGeom prst="rect">
                <a:avLst/>
              </a:prstGeom>
              <a:blipFill>
                <a:blip r:embed="rId5"/>
                <a:stretch>
                  <a:fillRect l="-457" b="-4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C3C5E5-6C61-0FFB-DB71-1190A5827157}"/>
              </a:ext>
            </a:extLst>
          </p:cNvPr>
          <p:cNvSpPr txBox="1"/>
          <p:nvPr/>
        </p:nvSpPr>
        <p:spPr>
          <a:xfrm>
            <a:off x="646037" y="1459444"/>
            <a:ext cx="4516576" cy="509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0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○ Image Processing Part</a:t>
            </a:r>
            <a:endParaRPr lang="en-US" altLang="ko-KR" sz="1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94F5D2-70C9-3B9E-AB96-558BB12A4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527" y="828493"/>
            <a:ext cx="4293285" cy="115008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9426F7-566A-A74D-F9AF-DE1B5769A54F}"/>
              </a:ext>
            </a:extLst>
          </p:cNvPr>
          <p:cNvSpPr/>
          <p:nvPr/>
        </p:nvSpPr>
        <p:spPr>
          <a:xfrm>
            <a:off x="7510975" y="806515"/>
            <a:ext cx="1420061" cy="1172064"/>
          </a:xfrm>
          <a:prstGeom prst="rect">
            <a:avLst/>
          </a:prstGeom>
          <a:solidFill>
            <a:schemeClr val="accent5">
              <a:alpha val="50000"/>
            </a:schemeClr>
          </a:solidFill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C9523F1-976E-0A7E-3262-77D4F7283DD7}"/>
              </a:ext>
            </a:extLst>
          </p:cNvPr>
          <p:cNvSpPr/>
          <p:nvPr/>
        </p:nvSpPr>
        <p:spPr>
          <a:xfrm>
            <a:off x="750364" y="2440440"/>
            <a:ext cx="5013130" cy="390899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45C358-427D-8AB8-3219-E914E58FE094}"/>
              </a:ext>
            </a:extLst>
          </p:cNvPr>
          <p:cNvSpPr/>
          <p:nvPr/>
        </p:nvSpPr>
        <p:spPr>
          <a:xfrm>
            <a:off x="933343" y="2300059"/>
            <a:ext cx="2711557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1-1) For Motion Tracking</a:t>
            </a:r>
            <a:endParaRPr lang="ko-KR" altLang="en-US" sz="1600" dirty="0">
              <a:latin typeface="Arial" panose="020B0604020202020204" pitchFamily="34" charset="0"/>
              <a:ea typeface="현대하모니 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CE7251-2FB9-755E-F521-93B3D18D1CCB}"/>
              </a:ext>
            </a:extLst>
          </p:cNvPr>
          <p:cNvSpPr/>
          <p:nvPr/>
        </p:nvSpPr>
        <p:spPr>
          <a:xfrm>
            <a:off x="6132882" y="2314573"/>
            <a:ext cx="2711556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1-2) For Catching Debris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6C15DA3-C3DE-4E93-96E3-06AB52453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3" y="942802"/>
            <a:ext cx="6003667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 system for motion tracking and precise parsing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60341E1-3B09-CE01-21AE-7006364263BD}"/>
              </a:ext>
            </a:extLst>
          </p:cNvPr>
          <p:cNvGrpSpPr/>
          <p:nvPr/>
        </p:nvGrpSpPr>
        <p:grpSpPr>
          <a:xfrm>
            <a:off x="888577" y="3760742"/>
            <a:ext cx="4714272" cy="2234064"/>
            <a:chOff x="863272" y="3743289"/>
            <a:chExt cx="4714272" cy="223406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652291B-8A7B-2E80-0168-E08A79717A15}"/>
                </a:ext>
              </a:extLst>
            </p:cNvPr>
            <p:cNvGrpSpPr/>
            <p:nvPr/>
          </p:nvGrpSpPr>
          <p:grpSpPr>
            <a:xfrm>
              <a:off x="863272" y="3743289"/>
              <a:ext cx="3716634" cy="2234064"/>
              <a:chOff x="863272" y="3812317"/>
              <a:chExt cx="3716634" cy="223406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BC3D05C-D60D-62B7-99F9-5C84F0ABF179}"/>
                  </a:ext>
                </a:extLst>
              </p:cNvPr>
              <p:cNvGrpSpPr/>
              <p:nvPr/>
            </p:nvGrpSpPr>
            <p:grpSpPr>
              <a:xfrm>
                <a:off x="863272" y="3812317"/>
                <a:ext cx="2415373" cy="2026041"/>
                <a:chOff x="686496" y="3917439"/>
                <a:chExt cx="2579118" cy="2163392"/>
              </a:xfrm>
            </p:grpSpPr>
            <p:cxnSp>
              <p:nvCxnSpPr>
                <p:cNvPr id="12" name="직선 화살표 연결선 27">
                  <a:extLst>
                    <a:ext uri="{FF2B5EF4-FFF2-40B4-BE49-F238E27FC236}">
                      <a16:creationId xmlns:a16="http://schemas.microsoft.com/office/drawing/2014/main" id="{87779C50-70C3-F308-ED75-EDAE6C436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68600" y="4910161"/>
                  <a:ext cx="49701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26198B8-12E2-BEFE-6739-E1E319102A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7252" y="3917439"/>
                      <a:ext cx="497014" cy="3463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𝑝𝑖𝑥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626198B8-12E2-BEFE-6739-E1E319102A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7252" y="3917439"/>
                      <a:ext cx="497014" cy="3463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37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0FAA26D0-BCF9-1DE6-5DE0-68265BAB08AA}"/>
                    </a:ext>
                  </a:extLst>
                </p:cNvPr>
                <p:cNvGrpSpPr/>
                <p:nvPr/>
              </p:nvGrpSpPr>
              <p:grpSpPr>
                <a:xfrm>
                  <a:off x="686496" y="4305299"/>
                  <a:ext cx="2217829" cy="1775532"/>
                  <a:chOff x="686496" y="4305299"/>
                  <a:chExt cx="2217829" cy="1775532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1855ECDD-85A5-FD64-9126-CC3EE6C5CC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5260"/>
                  <a:stretch/>
                </p:blipFill>
                <p:spPr>
                  <a:xfrm>
                    <a:off x="933343" y="4319587"/>
                    <a:ext cx="1662212" cy="1250570"/>
                  </a:xfrm>
                  <a:prstGeom prst="rect">
                    <a:avLst/>
                  </a:prstGeom>
                </p:spPr>
              </p:pic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9790ABAD-67C6-164D-A5AC-1BA736C19B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3343" y="4319588"/>
                    <a:ext cx="1970982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화살표 연결선 20">
                    <a:extLst>
                      <a:ext uri="{FF2B5EF4-FFF2-40B4-BE49-F238E27FC236}">
                        <a16:creationId xmlns:a16="http://schemas.microsoft.com/office/drawing/2014/main" id="{66804080-EBFE-48EC-6174-C8040FB33A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3343" y="4305299"/>
                    <a:ext cx="0" cy="1504366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67F33773-8D07-76DC-5B8C-3A086A9DB6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6496" y="5734456"/>
                        <a:ext cx="517711" cy="3463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 dirty="0" smtClean="0">
                                      <a:latin typeface="Cambria Math" panose="02040503050406030204" pitchFamily="18" charset="0"/>
                                    </a:rPr>
                                    <m:t>𝑝𝑖𝑥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ko-KR" altLang="en-U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67F33773-8D07-76DC-5B8C-3A086A9DB6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6496" y="5734456"/>
                        <a:ext cx="517711" cy="34637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377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5C1899-46D7-E4D2-9FB5-0B226278FA14}"/>
                  </a:ext>
                </a:extLst>
              </p:cNvPr>
              <p:cNvSpPr txBox="1"/>
              <p:nvPr/>
            </p:nvSpPr>
            <p:spPr>
              <a:xfrm>
                <a:off x="1511923" y="5738604"/>
                <a:ext cx="30679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Coordinate Transformation</a:t>
                </a:r>
                <a:endParaRPr lang="ko-KR" alt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4906659-EF8A-83A0-8823-EAD13799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22810" y="4106396"/>
              <a:ext cx="2254734" cy="1271484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371DA3-C282-DCCA-BAB4-FD93A2DE96EC}"/>
              </a:ext>
            </a:extLst>
          </p:cNvPr>
          <p:cNvGrpSpPr/>
          <p:nvPr/>
        </p:nvGrpSpPr>
        <p:grpSpPr>
          <a:xfrm>
            <a:off x="7038091" y="4345266"/>
            <a:ext cx="3381772" cy="1824366"/>
            <a:chOff x="7032439" y="4270194"/>
            <a:chExt cx="3381772" cy="182436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C281383-1C8A-D4F0-28F4-1494023779E3}"/>
                </a:ext>
              </a:extLst>
            </p:cNvPr>
            <p:cNvGrpSpPr/>
            <p:nvPr/>
          </p:nvGrpSpPr>
          <p:grpSpPr>
            <a:xfrm>
              <a:off x="7032439" y="4270194"/>
              <a:ext cx="3381772" cy="1377373"/>
              <a:chOff x="7641443" y="4508368"/>
              <a:chExt cx="3732185" cy="1377373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03CE4C0-FCB6-91BA-F88C-4EAE17032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6293" t="7884"/>
              <a:stretch/>
            </p:blipFill>
            <p:spPr>
              <a:xfrm>
                <a:off x="9544081" y="4508368"/>
                <a:ext cx="1829547" cy="137737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3EDD5C4-93A3-BB53-8F46-3C4C3E321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41443" y="4508368"/>
                <a:ext cx="1836498" cy="1377373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EB8067-CC98-45BB-C99C-1AEEE0BCBB88}"/>
                </a:ext>
              </a:extLst>
            </p:cNvPr>
            <p:cNvSpPr txBox="1"/>
            <p:nvPr/>
          </p:nvSpPr>
          <p:spPr>
            <a:xfrm>
              <a:off x="7219889" y="5786783"/>
              <a:ext cx="30679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Angle Detection</a:t>
              </a:r>
              <a:endPara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3990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FF2F6786-641E-52FB-6723-0D04E099DF22}"/>
              </a:ext>
            </a:extLst>
          </p:cNvPr>
          <p:cNvSpPr/>
          <p:nvPr/>
        </p:nvSpPr>
        <p:spPr>
          <a:xfrm>
            <a:off x="5685726" y="2440440"/>
            <a:ext cx="5860237" cy="390899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모서리가 둥근 직사각형 7">
            <a:extLst>
              <a:ext uri="{FF2B5EF4-FFF2-40B4-BE49-F238E27FC236}">
                <a16:creationId xmlns:a16="http://schemas.microsoft.com/office/drawing/2014/main" id="{4A0DBFEA-D19A-BD95-B0E8-22BC0D8E949D}"/>
              </a:ext>
            </a:extLst>
          </p:cNvPr>
          <p:cNvSpPr/>
          <p:nvPr/>
        </p:nvSpPr>
        <p:spPr>
          <a:xfrm>
            <a:off x="422745" y="1060465"/>
            <a:ext cx="11346510" cy="546342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885F-1815-AF25-405A-949DF6DC0AD8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Contents	</a:t>
            </a:r>
            <a:endParaRPr lang="ko-KR" alt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D3803A-2D3A-C225-BAEF-F0C3220BD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F28B0F15-5785-5AE1-90ED-41C74EA74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125">
            <a:extLst>
              <a:ext uri="{FF2B5EF4-FFF2-40B4-BE49-F238E27FC236}">
                <a16:creationId xmlns:a16="http://schemas.microsoft.com/office/drawing/2014/main" id="{3BEA1FA1-1585-A510-BE86-699DDA009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016" y="2612321"/>
            <a:ext cx="4610207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Connection distance sensor with Arduino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Serial communication between robot and Arduino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832A2D-A798-E07C-8FCF-FAB22C8CA8FB}"/>
                  </a:ext>
                </a:extLst>
              </p:cNvPr>
              <p:cNvSpPr txBox="1"/>
              <p:nvPr/>
            </p:nvSpPr>
            <p:spPr>
              <a:xfrm>
                <a:off x="5868214" y="2607836"/>
                <a:ext cx="5860237" cy="3002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 1</a:t>
                </a:r>
              </a:p>
              <a:p>
                <a:pPr marL="285750" indent="-285750" latinLnBrk="0">
                  <a:lnSpc>
                    <a:spcPct val="150000"/>
                  </a:lnSpc>
                  <a:buFontTx/>
                  <a:buChar char="-"/>
                  <a:defRPr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Receiving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𝑟𝑜𝑏</m:t>
                        </m:r>
                      </m:sub>
                    </m:sSub>
                  </m:oMath>
                </a14:m>
                <a:r>
                  <a:rPr lang="ko-KR" alt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𝑟𝑜𝑏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  <m:t>𝑐𝑎𝑡𝑐h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 image processing part</a:t>
                </a:r>
              </a:p>
              <a:p>
                <a:pPr marL="285750" indent="-285750" latinLnBrk="0">
                  <a:lnSpc>
                    <a:spcPct val="150000"/>
                  </a:lnSpc>
                  <a:spcBef>
                    <a:spcPts val="0"/>
                  </a:spcBef>
                  <a:buFontTx/>
                  <a:buChar char="-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𝑟𝑜𝑏</m:t>
                        </m:r>
                      </m:sub>
                    </m:sSub>
                  </m:oMath>
                </a14:m>
                <a:r>
                  <a:rPr lang="ko-KR" alt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ko-KR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𝑟𝑜𝑏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input to robot / Change Mode 2</a:t>
                </a:r>
              </a:p>
              <a:p>
                <a:pPr latinLnBrk="0"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 2</a:t>
                </a:r>
              </a:p>
              <a:p>
                <a:pPr marL="285750" indent="-285750" latinLnBrk="0">
                  <a:lnSpc>
                    <a:spcPct val="150000"/>
                  </a:lnSpc>
                  <a:spcBef>
                    <a:spcPts val="0"/>
                  </a:spcBef>
                  <a:buFontTx/>
                  <a:buChar char="-"/>
                  <a:defRPr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Receiving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𝑒𝑛𝑑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image processing part (1-2)</a:t>
                </a:r>
              </a:p>
              <a:p>
                <a:pPr marL="285750" indent="-285750" latinLnBrk="0">
                  <a:lnSpc>
                    <a:spcPct val="150000"/>
                  </a:lnSpc>
                  <a:spcBef>
                    <a:spcPts val="0"/>
                  </a:spcBef>
                  <a:buFontTx/>
                  <a:buChar char="-"/>
                  <a:defRPr/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Receiving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𝑑𝑒𝑏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Arduino</a:t>
                </a:r>
              </a:p>
              <a:p>
                <a:pPr marL="285750" indent="-285750" latinLnBrk="0">
                  <a:lnSpc>
                    <a:spcPct val="150000"/>
                  </a:lnSpc>
                  <a:spcBef>
                    <a:spcPts val="0"/>
                  </a:spcBef>
                  <a:buFontTx/>
                  <a:buChar char="-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𝑒𝑛𝑑</m:t>
                        </m:r>
                      </m:sub>
                    </m:sSub>
                    <m:r>
                      <a:rPr lang="en-US" altLang="ko-KR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𝑑𝑒𝑏</m:t>
                        </m:r>
                      </m:sub>
                    </m:sSub>
                    <m:r>
                      <a:rPr lang="en-US" altLang="ko-KR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to robot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832A2D-A798-E07C-8FCF-FAB22C8CA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214" y="2607836"/>
                <a:ext cx="5860237" cy="3002745"/>
              </a:xfrm>
              <a:prstGeom prst="rect">
                <a:avLst/>
              </a:prstGeom>
              <a:blipFill>
                <a:blip r:embed="rId4"/>
                <a:stretch>
                  <a:fillRect l="-520" b="-18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C3C5E5-6C61-0FFB-DB71-1190A5827157}"/>
              </a:ext>
            </a:extLst>
          </p:cNvPr>
          <p:cNvSpPr txBox="1"/>
          <p:nvPr/>
        </p:nvSpPr>
        <p:spPr>
          <a:xfrm>
            <a:off x="646037" y="1459444"/>
            <a:ext cx="4516576" cy="509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0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○ Arduino / Robot Control Part</a:t>
            </a:r>
            <a:endParaRPr lang="en-US" altLang="ko-KR" sz="1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94F5D2-70C9-3B9E-AB96-558BB12A4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527" y="828493"/>
            <a:ext cx="4293285" cy="115008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9426F7-566A-A74D-F9AF-DE1B5769A54F}"/>
              </a:ext>
            </a:extLst>
          </p:cNvPr>
          <p:cNvSpPr/>
          <p:nvPr/>
        </p:nvSpPr>
        <p:spPr>
          <a:xfrm>
            <a:off x="9058137" y="806515"/>
            <a:ext cx="2934409" cy="1172064"/>
          </a:xfrm>
          <a:prstGeom prst="rect">
            <a:avLst/>
          </a:prstGeom>
          <a:solidFill>
            <a:schemeClr val="accent5">
              <a:alpha val="50000"/>
            </a:schemeClr>
          </a:solidFill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C9523F1-976E-0A7E-3262-77D4F7283DD7}"/>
              </a:ext>
            </a:extLst>
          </p:cNvPr>
          <p:cNvSpPr/>
          <p:nvPr/>
        </p:nvSpPr>
        <p:spPr>
          <a:xfrm>
            <a:off x="646037" y="2440440"/>
            <a:ext cx="4821916" cy="390899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45C358-427D-8AB8-3219-E914E58FE094}"/>
              </a:ext>
            </a:extLst>
          </p:cNvPr>
          <p:cNvSpPr/>
          <p:nvPr/>
        </p:nvSpPr>
        <p:spPr>
          <a:xfrm>
            <a:off x="829016" y="2300059"/>
            <a:ext cx="327580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2) Data Acquisition from Arduino</a:t>
            </a:r>
            <a:endParaRPr lang="ko-KR" altLang="en-US" sz="1600" dirty="0">
              <a:latin typeface="Arial" panose="020B0604020202020204" pitchFamily="34" charset="0"/>
              <a:ea typeface="현대하모니 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40342F-80D4-DBD2-FB5F-7368BF70C6A7}"/>
              </a:ext>
            </a:extLst>
          </p:cNvPr>
          <p:cNvSpPr/>
          <p:nvPr/>
        </p:nvSpPr>
        <p:spPr>
          <a:xfrm>
            <a:off x="5845378" y="2300059"/>
            <a:ext cx="177347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3) Robot Control</a:t>
            </a:r>
            <a:endParaRPr lang="ko-KR" altLang="en-US" sz="1600" dirty="0">
              <a:latin typeface="Arial" panose="020B0604020202020204" pitchFamily="34" charset="0"/>
              <a:ea typeface="현대하모니 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70104C7-2C4F-69D1-5107-B74936C0B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3" y="942802"/>
            <a:ext cx="6003667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 system for motion tracking and precise parsing</a:t>
            </a:r>
          </a:p>
        </p:txBody>
      </p:sp>
    </p:spTree>
    <p:extLst>
      <p:ext uri="{BB962C8B-B14F-4D97-AF65-F5344CB8AC3E}">
        <p14:creationId xmlns:p14="http://schemas.microsoft.com/office/powerpoint/2010/main" val="40807907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7">
            <a:extLst>
              <a:ext uri="{FF2B5EF4-FFF2-40B4-BE49-F238E27FC236}">
                <a16:creationId xmlns:a16="http://schemas.microsoft.com/office/drawing/2014/main" id="{0D3D32AF-80FB-48F7-C696-DCCE15DAA2C9}"/>
              </a:ext>
            </a:extLst>
          </p:cNvPr>
          <p:cNvSpPr/>
          <p:nvPr/>
        </p:nvSpPr>
        <p:spPr>
          <a:xfrm>
            <a:off x="422745" y="1060465"/>
            <a:ext cx="11346510" cy="546342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6D1CF-83F0-4EC8-4EE6-0A6AEAD33C9A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Contents	</a:t>
            </a:r>
            <a:endParaRPr lang="ko-KR" alt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E92B14-8EC4-5F54-1546-21DD2534283A}"/>
              </a:ext>
            </a:extLst>
          </p:cNvPr>
          <p:cNvSpPr/>
          <p:nvPr/>
        </p:nvSpPr>
        <p:spPr>
          <a:xfrm>
            <a:off x="632611" y="1592360"/>
            <a:ext cx="3369234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 Method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1FD50E-7CC5-DCDA-F1C7-6D0F84F7C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0CFA0A8-134C-04EC-C319-CEB22AE34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7FD679E-B057-DBAA-EA55-B7E915E25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3" y="942802"/>
            <a:ext cx="6003667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Robot system for motion tracking and precise parsing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5B8406-DF8F-5190-29A7-D2E1F4F509F1}"/>
              </a:ext>
            </a:extLst>
          </p:cNvPr>
          <p:cNvSpPr/>
          <p:nvPr/>
        </p:nvSpPr>
        <p:spPr>
          <a:xfrm>
            <a:off x="6096000" y="1592360"/>
            <a:ext cx="2606936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854B68D-FE42-408B-31C5-EE07D0F0CB30}"/>
              </a:ext>
            </a:extLst>
          </p:cNvPr>
          <p:cNvGrpSpPr/>
          <p:nvPr/>
        </p:nvGrpSpPr>
        <p:grpSpPr>
          <a:xfrm>
            <a:off x="887101" y="3898048"/>
            <a:ext cx="4647058" cy="1665557"/>
            <a:chOff x="887101" y="4502560"/>
            <a:chExt cx="4647058" cy="16655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D87CC5-0B02-59B2-CE9F-1EFDE5562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343" t="13842" r="20902" b="8657"/>
            <a:stretch/>
          </p:blipFill>
          <p:spPr>
            <a:xfrm>
              <a:off x="887101" y="4502560"/>
              <a:ext cx="1348098" cy="166555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2053AC-7171-46A3-8ACD-B924B1EDF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511" t="11766" r="16431" b="11686"/>
            <a:stretch/>
          </p:blipFill>
          <p:spPr>
            <a:xfrm>
              <a:off x="2536581" y="4502561"/>
              <a:ext cx="1348098" cy="166555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BEE665C-1A11-D6E1-B166-A28306B1E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6673" t="13664" r="11503" b="10118"/>
            <a:stretch/>
          </p:blipFill>
          <p:spPr>
            <a:xfrm>
              <a:off x="4186061" y="4502560"/>
              <a:ext cx="1348098" cy="1665556"/>
            </a:xfrm>
            <a:prstGeom prst="rect">
              <a:avLst/>
            </a:prstGeom>
          </p:spPr>
        </p:pic>
      </p:grpSp>
      <p:sp>
        <p:nvSpPr>
          <p:cNvPr id="9" name="직사각형 125">
            <a:extLst>
              <a:ext uri="{FF2B5EF4-FFF2-40B4-BE49-F238E27FC236}">
                <a16:creationId xmlns:a16="http://schemas.microsoft.com/office/drawing/2014/main" id="{57B81E17-76B7-C9D6-17D7-9C7B3E9FA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1" y="1946732"/>
            <a:ext cx="4901548" cy="167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Reference angle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acquisition using a protractor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Relative angle error measurement after catching object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Using plain / long / thick objects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20D80AA-CD21-9EC7-C4CD-37CA16EFA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표 3">
                <a:extLst>
                  <a:ext uri="{FF2B5EF4-FFF2-40B4-BE49-F238E27FC236}">
                    <a16:creationId xmlns:a16="http://schemas.microsoft.com/office/drawing/2014/main" id="{FD73B026-2D42-1DA6-7EEE-EEEF39F721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0628341"/>
                  </p:ext>
                </p:extLst>
              </p:nvPr>
            </p:nvGraphicFramePr>
            <p:xfrm>
              <a:off x="6102977" y="2117647"/>
              <a:ext cx="5126003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8071">
                      <a:extLst>
                        <a:ext uri="{9D8B030D-6E8A-4147-A177-3AD203B41FA5}">
                          <a16:colId xmlns:a16="http://schemas.microsoft.com/office/drawing/2014/main" val="4271116476"/>
                        </a:ext>
                      </a:extLst>
                    </a:gridCol>
                    <a:gridCol w="1462644">
                      <a:extLst>
                        <a:ext uri="{9D8B030D-6E8A-4147-A177-3AD203B41FA5}">
                          <a16:colId xmlns:a16="http://schemas.microsoft.com/office/drawing/2014/main" val="2447964590"/>
                        </a:ext>
                      </a:extLst>
                    </a:gridCol>
                    <a:gridCol w="1462644">
                      <a:extLst>
                        <a:ext uri="{9D8B030D-6E8A-4147-A177-3AD203B41FA5}">
                          <a16:colId xmlns:a16="http://schemas.microsoft.com/office/drawing/2014/main" val="3034857685"/>
                        </a:ext>
                      </a:extLst>
                    </a:gridCol>
                    <a:gridCol w="1462644">
                      <a:extLst>
                        <a:ext uri="{9D8B030D-6E8A-4147-A177-3AD203B41FA5}">
                          <a16:colId xmlns:a16="http://schemas.microsoft.com/office/drawing/2014/main" val="947508769"/>
                        </a:ext>
                      </a:extLst>
                    </a:gridCol>
                  </a:tblGrid>
                  <a:tr h="25908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# trial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Relative angle error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692625"/>
                      </a:ext>
                    </a:extLst>
                  </a:tr>
                  <a:tr h="25908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Plain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[°]</m:t>
                              </m:r>
                            </m:oMath>
                          </a14:m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Long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[°]</m:t>
                              </m:r>
                            </m:oMath>
                          </a14:m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Thick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[°]</m:t>
                              </m:r>
                            </m:oMath>
                          </a14:m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247816"/>
                      </a:ext>
                    </a:extLst>
                  </a:tr>
                  <a:tr h="169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 sz="1400" b="1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40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0554225"/>
                      </a:ext>
                    </a:extLst>
                  </a:tr>
                  <a:tr h="1690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ko-KR" altLang="en-US" sz="1400" b="1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4949604"/>
                      </a:ext>
                    </a:extLst>
                  </a:tr>
                  <a:tr h="1690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ko-KR" altLang="en-US" sz="1400" b="1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2004829"/>
                      </a:ext>
                    </a:extLst>
                  </a:tr>
                  <a:tr h="1690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ko-KR" altLang="en-US" sz="1400" b="1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58202929"/>
                      </a:ext>
                    </a:extLst>
                  </a:tr>
                  <a:tr h="1690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ko-KR" altLang="en-US" sz="1400" b="1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94737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표 3">
                <a:extLst>
                  <a:ext uri="{FF2B5EF4-FFF2-40B4-BE49-F238E27FC236}">
                    <a16:creationId xmlns:a16="http://schemas.microsoft.com/office/drawing/2014/main" id="{FD73B026-2D42-1DA6-7EEE-EEEF39F721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0628341"/>
                  </p:ext>
                </p:extLst>
              </p:nvPr>
            </p:nvGraphicFramePr>
            <p:xfrm>
              <a:off x="6102977" y="2117647"/>
              <a:ext cx="5126003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8071">
                      <a:extLst>
                        <a:ext uri="{9D8B030D-6E8A-4147-A177-3AD203B41FA5}">
                          <a16:colId xmlns:a16="http://schemas.microsoft.com/office/drawing/2014/main" val="4271116476"/>
                        </a:ext>
                      </a:extLst>
                    </a:gridCol>
                    <a:gridCol w="1462644">
                      <a:extLst>
                        <a:ext uri="{9D8B030D-6E8A-4147-A177-3AD203B41FA5}">
                          <a16:colId xmlns:a16="http://schemas.microsoft.com/office/drawing/2014/main" val="2447964590"/>
                        </a:ext>
                      </a:extLst>
                    </a:gridCol>
                    <a:gridCol w="1462644">
                      <a:extLst>
                        <a:ext uri="{9D8B030D-6E8A-4147-A177-3AD203B41FA5}">
                          <a16:colId xmlns:a16="http://schemas.microsoft.com/office/drawing/2014/main" val="3034857685"/>
                        </a:ext>
                      </a:extLst>
                    </a:gridCol>
                    <a:gridCol w="1462644">
                      <a:extLst>
                        <a:ext uri="{9D8B030D-6E8A-4147-A177-3AD203B41FA5}">
                          <a16:colId xmlns:a16="http://schemas.microsoft.com/office/drawing/2014/main" val="947508769"/>
                        </a:ext>
                      </a:extLst>
                    </a:gridCol>
                  </a:tblGrid>
                  <a:tr h="30480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# trial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Relative angle error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/>
                              </a:solidFill>
                            </a:rPr>
                            <a:t>Description</a:t>
                          </a:r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692625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0833" t="-102000" r="-201250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0207" t="-102000" r="-100415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51250" t="-102000" r="-833" b="-5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2478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1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ko-KR" altLang="en-US" sz="1400" b="1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i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-10</a:t>
                          </a:r>
                          <a:endParaRPr lang="ko-KR" altLang="en-US" sz="1400" i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05542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ko-KR" altLang="en-US" sz="1400" b="1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49496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ko-KR" altLang="en-US" sz="1400" b="1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-4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200482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ko-KR" altLang="en-US" sz="1400" b="1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5820292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i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ko-KR" altLang="en-US" sz="1400" b="1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ko-KR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994737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A9AEA-1BB0-820F-FAED-78136B1D0CBE}"/>
                  </a:ext>
                </a:extLst>
              </p:cNvPr>
              <p:cNvSpPr txBox="1"/>
              <p:nvPr/>
            </p:nvSpPr>
            <p:spPr>
              <a:xfrm>
                <a:off x="6096000" y="4274292"/>
                <a:ext cx="5208899" cy="456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ko-KR" sz="1800" b="0" i="0" u="none" strike="noStrike" cap="none" normalizeH="0" baseline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Average relative angle error: 8.6 [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inherit"/>
                      </a:rPr>
                      <m:t>°</m:t>
                    </m:r>
                  </m:oMath>
                </a14:m>
                <a:r>
                  <a:rPr kumimoji="0" lang="en-US" altLang="ko-KR" sz="1800" b="0" i="0" u="none" strike="noStrike" cap="none" normalizeH="0" baseline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]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9A9AEA-1BB0-820F-FAED-78136B1D0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74292"/>
                <a:ext cx="5208899" cy="456535"/>
              </a:xfrm>
              <a:prstGeom prst="rect">
                <a:avLst/>
              </a:prstGeom>
              <a:blipFill>
                <a:blip r:embed="rId8"/>
                <a:stretch>
                  <a:fillRect l="-703"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A06E9AB-1164-82B5-A8C3-D47E1BC7FA46}"/>
              </a:ext>
            </a:extLst>
          </p:cNvPr>
          <p:cNvSpPr txBox="1"/>
          <p:nvPr/>
        </p:nvSpPr>
        <p:spPr>
          <a:xfrm>
            <a:off x="820127" y="5639542"/>
            <a:ext cx="490154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Relative angle error measurement</a:t>
            </a:r>
          </a:p>
        </p:txBody>
      </p:sp>
    </p:spTree>
    <p:extLst>
      <p:ext uri="{BB962C8B-B14F-4D97-AF65-F5344CB8AC3E}">
        <p14:creationId xmlns:p14="http://schemas.microsoft.com/office/powerpoint/2010/main" val="26434290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7">
            <a:extLst>
              <a:ext uri="{FF2B5EF4-FFF2-40B4-BE49-F238E27FC236}">
                <a16:creationId xmlns:a16="http://schemas.microsoft.com/office/drawing/2014/main" id="{0D3D32AF-80FB-48F7-C696-DCCE15DAA2C9}"/>
              </a:ext>
            </a:extLst>
          </p:cNvPr>
          <p:cNvSpPr/>
          <p:nvPr/>
        </p:nvSpPr>
        <p:spPr>
          <a:xfrm>
            <a:off x="422745" y="1060465"/>
            <a:ext cx="11346510" cy="546342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/>
          <a:lstStyle/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sz="1400">
              <a:solidFill>
                <a:schemeClr val="tx1"/>
              </a:solidFill>
              <a:latin typeface="Arial" panose="020B0604020202020204" pitchFamily="34" charset="0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48304149-7C1D-FB09-FFC4-9315ACBC5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4" y="942802"/>
            <a:ext cx="2186892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Research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6D1CF-83F0-4EC8-4EE6-0A6AEAD33C9A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	</a:t>
            </a:r>
            <a:endParaRPr lang="ko-KR" alt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453639-C312-F9C4-7CD7-652393E9C786}"/>
              </a:ext>
            </a:extLst>
          </p:cNvPr>
          <p:cNvSpPr/>
          <p:nvPr/>
        </p:nvSpPr>
        <p:spPr>
          <a:xfrm>
            <a:off x="662261" y="1532234"/>
            <a:ext cx="2425184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Research 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1FD50E-7CC5-DCDA-F1C7-6D0F84F7C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0CFA0A8-134C-04EC-C319-CEB22AE34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30C6B5-4BF8-338F-7B57-66C01E2DF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C20129F4-220B-ACF2-9CC0-26EC5F527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CFDAB840-6901-ECCD-A5E4-71C06651F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8BA647A6-FBC4-002A-5530-12622C87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2001252-74AC-B887-38AA-2878DCB38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0DA98A9-321E-CC74-67B1-A870D5CE1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7AA1BEA-502E-0A93-B4FD-4DEAE40A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544A7DC-1EF0-2E41-BDD1-E774AC9F1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9D832C10-4CB2-5B82-5B15-C26184608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1BFA5858-DED0-5785-D4AA-8F29378FB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AC1A10-0A7C-F5D2-F0A6-D7C9B853C65B}"/>
              </a:ext>
            </a:extLst>
          </p:cNvPr>
          <p:cNvSpPr/>
          <p:nvPr/>
        </p:nvSpPr>
        <p:spPr>
          <a:xfrm>
            <a:off x="662260" y="3651619"/>
            <a:ext cx="209869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Expected Outcome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AFD4A8-0D6E-8343-0891-CC08CBDC11A0}"/>
              </a:ext>
            </a:extLst>
          </p:cNvPr>
          <p:cNvSpPr txBox="1"/>
          <p:nvPr/>
        </p:nvSpPr>
        <p:spPr>
          <a:xfrm>
            <a:off x="662260" y="1840011"/>
            <a:ext cx="10320814" cy="78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Robot system for motion tracking and precise parsing development complete</a:t>
            </a:r>
            <a:endParaRPr lang="en-US" altLang="ko-KR" sz="1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Average relative angle error: 8.6 [°], </a:t>
            </a:r>
            <a:r>
              <a:rPr lang="en-US" altLang="ko-K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achieved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EC9CC2-D720-ED5F-BB3B-34830D659471}"/>
                  </a:ext>
                </a:extLst>
              </p:cNvPr>
              <p:cNvSpPr txBox="1"/>
              <p:nvPr/>
            </p:nvSpPr>
            <p:spPr>
              <a:xfrm>
                <a:off x="544340" y="3975835"/>
                <a:ext cx="5605188" cy="785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Life loss</a:t>
                </a:r>
                <a:r>
                  <a:rPr lang="ko-KR" altLang="ko-KR" sz="1600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 </a:t>
                </a:r>
                <a:r>
                  <a:rPr lang="en-US" altLang="ko-KR" sz="1600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reduction during</a:t>
                </a:r>
                <a:r>
                  <a:rPr lang="ko-KR" altLang="ko-KR" sz="1600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 </a:t>
                </a:r>
                <a:r>
                  <a:rPr lang="en-US" altLang="ko-KR" sz="1600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recovery</a:t>
                </a:r>
                <a:r>
                  <a:rPr lang="ko-KR" altLang="ko-KR" sz="1600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 </a:t>
                </a:r>
                <a:r>
                  <a:rPr lang="en-US" altLang="ko-KR" sz="1600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operations</a:t>
                </a:r>
              </a:p>
              <a:p>
                <a:pPr marL="285750" lvl="0" indent="-28575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Work efficiency increase (ex. object conveying speed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↑</m:t>
                    </m:r>
                  </m:oMath>
                </a14:m>
                <a:r>
                  <a:rPr lang="en-US" altLang="ko-KR" sz="1600" dirty="0">
                    <a:solidFill>
                      <a:srgbClr val="202124"/>
                    </a:solidFill>
                    <a:latin typeface="Arial" panose="020B0604020202020204" pitchFamily="34" charset="0"/>
                    <a:ea typeface="inherit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EC9CC2-D720-ED5F-BB3B-34830D659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40" y="3975835"/>
                <a:ext cx="5605188" cy="785343"/>
              </a:xfrm>
              <a:prstGeom prst="rect">
                <a:avLst/>
              </a:prstGeom>
              <a:blipFill>
                <a:blip r:embed="rId4"/>
                <a:stretch>
                  <a:fillRect l="-435" b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4">
            <a:extLst>
              <a:ext uri="{FF2B5EF4-FFF2-40B4-BE49-F238E27FC236}">
                <a16:creationId xmlns:a16="http://schemas.microsoft.com/office/drawing/2014/main" id="{69BF2B36-D709-72BA-C0B8-2BCF29B4F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81903C-FA20-CA29-E28A-2ABE4BE4D781}"/>
              </a:ext>
            </a:extLst>
          </p:cNvPr>
          <p:cNvCxnSpPr>
            <a:cxnSpLocks/>
          </p:cNvCxnSpPr>
          <p:nvPr/>
        </p:nvCxnSpPr>
        <p:spPr>
          <a:xfrm flipH="1">
            <a:off x="422744" y="3412560"/>
            <a:ext cx="11346511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>
            <a:extLst>
              <a:ext uri="{FF2B5EF4-FFF2-40B4-BE49-F238E27FC236}">
                <a16:creationId xmlns:a16="http://schemas.microsoft.com/office/drawing/2014/main" id="{30D84F0D-39D2-1C53-FDA6-6A9F6BEB3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DDCA56-77FD-BD1E-7404-0E21B87E3BF8}"/>
              </a:ext>
            </a:extLst>
          </p:cNvPr>
          <p:cNvSpPr/>
          <p:nvPr/>
        </p:nvSpPr>
        <p:spPr>
          <a:xfrm>
            <a:off x="6215757" y="3651618"/>
            <a:ext cx="209869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6626A-FCEA-837E-68A8-E9BCDC4FED8A}"/>
              </a:ext>
            </a:extLst>
          </p:cNvPr>
          <p:cNvSpPr txBox="1"/>
          <p:nvPr/>
        </p:nvSpPr>
        <p:spPr>
          <a:xfrm>
            <a:off x="6215757" y="3969240"/>
            <a:ext cx="5433740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 variety of objects recognition using object’s feature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Automatic grip off in various / accurate positions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Angle measurement performance improvement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(ex. Camera calibration)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Wireless camera connection using embedded board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(ex. Jetson Nano) 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8C8D0649-ED4F-3286-0C3E-446539446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3CE1A33-3C78-45BF-A6F9-47668871E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BA54F42-9FF0-F8CF-2354-36871ABEC6E7}"/>
              </a:ext>
            </a:extLst>
          </p:cNvPr>
          <p:cNvCxnSpPr>
            <a:cxnSpLocks/>
          </p:cNvCxnSpPr>
          <p:nvPr/>
        </p:nvCxnSpPr>
        <p:spPr>
          <a:xfrm>
            <a:off x="6083298" y="3429000"/>
            <a:ext cx="0" cy="3094893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>
            <a:extLst>
              <a:ext uri="{FF2B5EF4-FFF2-40B4-BE49-F238E27FC236}">
                <a16:creationId xmlns:a16="http://schemas.microsoft.com/office/drawing/2014/main" id="{134ED27F-4379-2D4F-71E3-5E69785E6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3313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u6mI3UciUuZyJerjjg5h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9529</TotalTime>
  <Words>863</Words>
  <Application>Microsoft Office PowerPoint</Application>
  <PresentationFormat>와이드스크린</PresentationFormat>
  <Paragraphs>208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Arial Unicode MS</vt:lpstr>
      <vt:lpstr>noto</vt:lpstr>
      <vt:lpstr>맑은 고딕</vt:lpstr>
      <vt:lpstr>현대하모니 B</vt:lpstr>
      <vt:lpstr>현대하모니 M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송태웅</dc:creator>
  <cp:lastModifiedBy>송태웅</cp:lastModifiedBy>
  <cp:revision>1082</cp:revision>
  <dcterms:created xsi:type="dcterms:W3CDTF">2023-06-01T12:09:57Z</dcterms:created>
  <dcterms:modified xsi:type="dcterms:W3CDTF">2023-06-13T18:01:30Z</dcterms:modified>
</cp:coreProperties>
</file>